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comments/comment1.xml" ContentType="application/vnd.openxmlformats-officedocument.presentationml.comments+xml"/>
  <Override PartName="/ppt/tags/tag4.xml" ContentType="application/vnd.openxmlformats-officedocument.presentationml.tags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589" r:id="rId2"/>
    <p:sldId id="258" r:id="rId3"/>
    <p:sldId id="425" r:id="rId4"/>
    <p:sldId id="584" r:id="rId5"/>
    <p:sldId id="524" r:id="rId6"/>
    <p:sldId id="525" r:id="rId7"/>
    <p:sldId id="427" r:id="rId8"/>
    <p:sldId id="526" r:id="rId9"/>
    <p:sldId id="527" r:id="rId10"/>
    <p:sldId id="528" r:id="rId11"/>
    <p:sldId id="596" r:id="rId12"/>
    <p:sldId id="595" r:id="rId13"/>
    <p:sldId id="597" r:id="rId14"/>
    <p:sldId id="598" r:id="rId15"/>
    <p:sldId id="592" r:id="rId16"/>
    <p:sldId id="593" r:id="rId17"/>
    <p:sldId id="594" r:id="rId18"/>
    <p:sldId id="678" r:id="rId19"/>
    <p:sldId id="590" r:id="rId20"/>
    <p:sldId id="503" r:id="rId21"/>
    <p:sldId id="535" r:id="rId22"/>
    <p:sldId id="532" r:id="rId23"/>
    <p:sldId id="531" r:id="rId24"/>
    <p:sldId id="529" r:id="rId25"/>
    <p:sldId id="538" r:id="rId26"/>
    <p:sldId id="537" r:id="rId27"/>
    <p:sldId id="539" r:id="rId28"/>
    <p:sldId id="368" r:id="rId29"/>
    <p:sldId id="404" r:id="rId30"/>
    <p:sldId id="437" r:id="rId31"/>
    <p:sldId id="540" r:id="rId32"/>
    <p:sldId id="547" r:id="rId33"/>
    <p:sldId id="533" r:id="rId34"/>
    <p:sldId id="541" r:id="rId35"/>
    <p:sldId id="542" r:id="rId36"/>
    <p:sldId id="543" r:id="rId37"/>
    <p:sldId id="546" r:id="rId38"/>
    <p:sldId id="544" r:id="rId39"/>
    <p:sldId id="379" r:id="rId40"/>
    <p:sldId id="551" r:id="rId41"/>
    <p:sldId id="550" r:id="rId42"/>
    <p:sldId id="548" r:id="rId43"/>
    <p:sldId id="549" r:id="rId44"/>
    <p:sldId id="552" r:id="rId45"/>
    <p:sldId id="553" r:id="rId46"/>
    <p:sldId id="554" r:id="rId47"/>
    <p:sldId id="508" r:id="rId48"/>
    <p:sldId id="680" r:id="rId49"/>
    <p:sldId id="504" r:id="rId50"/>
    <p:sldId id="567" r:id="rId51"/>
    <p:sldId id="555" r:id="rId52"/>
    <p:sldId id="557" r:id="rId53"/>
    <p:sldId id="509" r:id="rId54"/>
    <p:sldId id="556" r:id="rId55"/>
    <p:sldId id="510" r:id="rId56"/>
    <p:sldId id="561" r:id="rId57"/>
    <p:sldId id="511" r:id="rId58"/>
    <p:sldId id="558" r:id="rId59"/>
    <p:sldId id="559" r:id="rId60"/>
    <p:sldId id="560" r:id="rId61"/>
    <p:sldId id="562" r:id="rId62"/>
    <p:sldId id="563" r:id="rId63"/>
    <p:sldId id="564" r:id="rId64"/>
    <p:sldId id="565" r:id="rId65"/>
    <p:sldId id="566" r:id="rId66"/>
    <p:sldId id="573" r:id="rId67"/>
    <p:sldId id="513" r:id="rId68"/>
    <p:sldId id="569" r:id="rId69"/>
    <p:sldId id="514" r:id="rId70"/>
    <p:sldId id="515" r:id="rId71"/>
    <p:sldId id="516" r:id="rId72"/>
    <p:sldId id="571" r:id="rId73"/>
    <p:sldId id="570" r:id="rId74"/>
    <p:sldId id="572" r:id="rId75"/>
    <p:sldId id="519" r:id="rId76"/>
    <p:sldId id="517" r:id="rId77"/>
    <p:sldId id="518" r:id="rId78"/>
    <p:sldId id="574" r:id="rId79"/>
    <p:sldId id="575" r:id="rId80"/>
    <p:sldId id="576" r:id="rId81"/>
    <p:sldId id="520" r:id="rId82"/>
    <p:sldId id="577" r:id="rId83"/>
    <p:sldId id="578" r:id="rId84"/>
    <p:sldId id="521" r:id="rId85"/>
    <p:sldId id="580" r:id="rId86"/>
    <p:sldId id="581" r:id="rId87"/>
    <p:sldId id="582" r:id="rId88"/>
    <p:sldId id="400" r:id="rId89"/>
    <p:sldId id="583" r:id="rId90"/>
    <p:sldId id="679" r:id="rId91"/>
    <p:sldId id="522" r:id="rId92"/>
    <p:sldId id="585" r:id="rId93"/>
    <p:sldId id="586" r:id="rId94"/>
    <p:sldId id="587" r:id="rId95"/>
    <p:sldId id="588" r:id="rId96"/>
  </p:sldIdLst>
  <p:sldSz cx="12192000" cy="6858000"/>
  <p:notesSz cx="6858000" cy="9144000"/>
  <p:custDataLst>
    <p:tags r:id="rId9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B63EAB0-1555-444E-AE82-509ED8CF0A93}">
          <p14:sldIdLst>
            <p14:sldId id="589"/>
            <p14:sldId id="258"/>
            <p14:sldId id="425"/>
            <p14:sldId id="584"/>
            <p14:sldId id="524"/>
            <p14:sldId id="525"/>
            <p14:sldId id="427"/>
            <p14:sldId id="526"/>
            <p14:sldId id="527"/>
            <p14:sldId id="528"/>
            <p14:sldId id="596"/>
            <p14:sldId id="595"/>
            <p14:sldId id="597"/>
            <p14:sldId id="598"/>
            <p14:sldId id="592"/>
            <p14:sldId id="593"/>
            <p14:sldId id="594"/>
            <p14:sldId id="678"/>
            <p14:sldId id="590"/>
            <p14:sldId id="503"/>
            <p14:sldId id="535"/>
            <p14:sldId id="532"/>
            <p14:sldId id="531"/>
            <p14:sldId id="529"/>
            <p14:sldId id="538"/>
            <p14:sldId id="537"/>
            <p14:sldId id="539"/>
            <p14:sldId id="368"/>
            <p14:sldId id="404"/>
            <p14:sldId id="437"/>
            <p14:sldId id="540"/>
            <p14:sldId id="547"/>
            <p14:sldId id="533"/>
            <p14:sldId id="541"/>
            <p14:sldId id="542"/>
            <p14:sldId id="543"/>
            <p14:sldId id="546"/>
            <p14:sldId id="544"/>
            <p14:sldId id="379"/>
            <p14:sldId id="551"/>
            <p14:sldId id="550"/>
            <p14:sldId id="548"/>
            <p14:sldId id="549"/>
            <p14:sldId id="552"/>
            <p14:sldId id="553"/>
            <p14:sldId id="554"/>
            <p14:sldId id="508"/>
            <p14:sldId id="680"/>
            <p14:sldId id="504"/>
            <p14:sldId id="567"/>
            <p14:sldId id="555"/>
            <p14:sldId id="557"/>
            <p14:sldId id="509"/>
            <p14:sldId id="556"/>
            <p14:sldId id="510"/>
            <p14:sldId id="561"/>
            <p14:sldId id="511"/>
            <p14:sldId id="558"/>
            <p14:sldId id="559"/>
            <p14:sldId id="560"/>
            <p14:sldId id="562"/>
            <p14:sldId id="563"/>
            <p14:sldId id="564"/>
            <p14:sldId id="565"/>
            <p14:sldId id="566"/>
            <p14:sldId id="573"/>
            <p14:sldId id="513"/>
            <p14:sldId id="569"/>
            <p14:sldId id="514"/>
            <p14:sldId id="515"/>
            <p14:sldId id="516"/>
            <p14:sldId id="571"/>
            <p14:sldId id="570"/>
            <p14:sldId id="572"/>
            <p14:sldId id="519"/>
            <p14:sldId id="517"/>
            <p14:sldId id="518"/>
            <p14:sldId id="574"/>
            <p14:sldId id="575"/>
            <p14:sldId id="576"/>
            <p14:sldId id="520"/>
            <p14:sldId id="577"/>
            <p14:sldId id="578"/>
            <p14:sldId id="521"/>
            <p14:sldId id="580"/>
            <p14:sldId id="581"/>
            <p14:sldId id="582"/>
            <p14:sldId id="400"/>
            <p14:sldId id="583"/>
            <p14:sldId id="679"/>
            <p14:sldId id="522"/>
            <p14:sldId id="585"/>
            <p14:sldId id="586"/>
            <p14:sldId id="587"/>
            <p14:sldId id="5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诚信 周" initials="诚信" lastIdx="1" clrIdx="0"/>
  <p:cmAuthor id="2" name="84089" initials="8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D3DD"/>
    <a:srgbClr val="66B5C4"/>
    <a:srgbClr val="C8E0E0"/>
    <a:srgbClr val="D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5244" autoAdjust="0"/>
  </p:normalViewPr>
  <p:slideViewPr>
    <p:cSldViewPr snapToGrid="0" snapToObjects="1">
      <p:cViewPr varScale="1">
        <p:scale>
          <a:sx n="86" d="100"/>
          <a:sy n="86" d="100"/>
        </p:scale>
        <p:origin x="1075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gs" Target="tags/tag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0-02T17:10:06.271" idx="1">
    <p:pos x="6998" y="776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0-02T17:10:06.271" idx="1">
    <p:pos x="6998" y="776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88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92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 rot="10800000">
            <a:off x="-1901715" y="106947"/>
            <a:ext cx="2716508" cy="456773"/>
            <a:chOff x="6740619" y="5558547"/>
            <a:chExt cx="7728078" cy="1299453"/>
          </a:xfrm>
        </p:grpSpPr>
        <p:sp>
          <p:nvSpPr>
            <p:cNvPr id="3" name="平行四边形 2"/>
            <p:cNvSpPr/>
            <p:nvPr userDrawn="1"/>
          </p:nvSpPr>
          <p:spPr>
            <a:xfrm>
              <a:off x="6740619" y="5715776"/>
              <a:ext cx="5183472" cy="997705"/>
            </a:xfrm>
            <a:prstGeom prst="parallelogram">
              <a:avLst>
                <a:gd name="adj" fmla="val 65230"/>
              </a:avLst>
            </a:prstGeom>
            <a:solidFill>
              <a:srgbClr val="66B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平行四边形 4"/>
            <p:cNvSpPr/>
            <p:nvPr userDrawn="1"/>
          </p:nvSpPr>
          <p:spPr>
            <a:xfrm>
              <a:off x="7717520" y="5558547"/>
              <a:ext cx="6751177" cy="1299453"/>
            </a:xfrm>
            <a:prstGeom prst="parallelogram">
              <a:avLst>
                <a:gd name="adj" fmla="val 6523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" name="文本框 6"/>
          <p:cNvSpPr txBox="1"/>
          <p:nvPr userDrawn="1"/>
        </p:nvSpPr>
        <p:spPr>
          <a:xfrm>
            <a:off x="250704" y="1391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2405AB0-7A7C-AE42-8538-6C2CEFB0B67D}" type="slidenum">
              <a:rPr kumimoji="1" lang="zh-CN" altLang="en-US" i="1">
                <a:solidFill>
                  <a:schemeClr val="bg1"/>
                </a:solidFill>
              </a:rPr>
              <a:t>‹#›</a:t>
            </a:fld>
            <a:endParaRPr kumimoji="1" lang="zh-CN" altLang="en-US" i="1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 rot="13502129" flipV="1">
            <a:off x="-1115477" y="-3282843"/>
            <a:ext cx="6486441" cy="648644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 userDrawn="1"/>
        </p:nvSpPr>
        <p:spPr>
          <a:xfrm rot="8097871">
            <a:off x="6104837" y="5907266"/>
            <a:ext cx="1914102" cy="1901468"/>
          </a:xfrm>
          <a:prstGeom prst="rtTriangle">
            <a:avLst/>
          </a:prstGeom>
          <a:solidFill>
            <a:srgbClr val="A3D3DD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/>
          <p:cNvSpPr/>
          <p:nvPr userDrawn="1"/>
        </p:nvSpPr>
        <p:spPr>
          <a:xfrm rot="13502129" flipV="1">
            <a:off x="-423526" y="-2550665"/>
            <a:ext cx="5101330" cy="5101330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wenku.baidu.com/view/c5b7085257270722192e453610661ed9ad5155a6.html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项目体验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12" y="1243012"/>
            <a:ext cx="4371975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5180" y="1196340"/>
            <a:ext cx="10297795" cy="5011420"/>
            <a:chOff x="2018685" y="954373"/>
            <a:chExt cx="8399615" cy="5219621"/>
          </a:xfrm>
        </p:grpSpPr>
        <p:sp>
          <p:nvSpPr>
            <p:cNvPr id="2" name="矩形 1"/>
            <p:cNvSpPr/>
            <p:nvPr/>
          </p:nvSpPr>
          <p:spPr>
            <a:xfrm flipH="1">
              <a:off x="2019237" y="954373"/>
              <a:ext cx="8398510" cy="17998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DC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019789" y="2856461"/>
              <a:ext cx="8398510" cy="16232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EDAC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2018685" y="4581950"/>
              <a:ext cx="8399615" cy="15920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5D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u=4239698995,975847172&amp;fm=26&amp;gp=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330" y="1276985"/>
            <a:ext cx="2960370" cy="1566545"/>
          </a:xfrm>
          <a:prstGeom prst="rect">
            <a:avLst/>
          </a:prstGeom>
        </p:spPr>
      </p:pic>
      <p:pic>
        <p:nvPicPr>
          <p:cNvPr id="6" name="图片 5" descr="u=276374741,2196456466&amp;fm=26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0" y="3100705"/>
            <a:ext cx="2960370" cy="1402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47285" y="1460500"/>
            <a:ext cx="5751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在游戏中，小鸟会向前飞行，当玩家点击屏幕时，小鸟会向上飞翔一定距离。如果玩家不点击屏幕，收到重力的影响，小鸟会不断向下掉落，如果小鸟掉出屏幕之外的话，就会死亡。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90160" y="5120640"/>
            <a:ext cx="5671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zh-CN" altLang="en-US" dirty="0"/>
              <a:t>游戏按照小鸟飞过的水管数进行计分，每飞过一个根水管，玩家就会加一分，同时，飞行路程上会出现金兵，吃掉金币会加分。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37455" y="3340735"/>
            <a:ext cx="57778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除外之外小鸟在飞翔过程中会不断遇到水管，小鸟小鸟必须从水管空隙中闯过，如果不小心转上水管的话，小鸟也会死亡。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3600" y="1244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玩法介绍</a:t>
            </a:r>
          </a:p>
        </p:txBody>
      </p:sp>
      <p:pic>
        <p:nvPicPr>
          <p:cNvPr id="11" name="图片 10" descr="ti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330" y="4792345"/>
            <a:ext cx="3020695" cy="13023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8741" y="2948355"/>
            <a:ext cx="446722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用户可以对于好友进行举报，并且选择举报原因，管理员会收到举报信息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750" y="600235"/>
            <a:ext cx="2807217" cy="592634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8742" y="1396035"/>
            <a:ext cx="446722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用户在排行榜界面可以看到好友的最高分数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845" y="600235"/>
            <a:ext cx="2807217" cy="59263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98742" y="1396035"/>
            <a:ext cx="446722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用户在角色界面可以看到自己拥有的角色，点击角色可以看到角色属性信息，点击更换角色在游戏内会更换角色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450" y="282431"/>
            <a:ext cx="2903847" cy="6130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5639" r="2250" b="7526"/>
          <a:stretch>
            <a:fillRect/>
          </a:stretch>
        </p:blipFill>
        <p:spPr>
          <a:xfrm>
            <a:off x="5101465" y="647680"/>
            <a:ext cx="3138315" cy="58854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557C68-A240-4EB7-BAA8-7CDFBB9771B8}"/>
              </a:ext>
            </a:extLst>
          </p:cNvPr>
          <p:cNvSpPr txBox="1"/>
          <p:nvPr/>
        </p:nvSpPr>
        <p:spPr>
          <a:xfrm>
            <a:off x="344405" y="3433053"/>
            <a:ext cx="446722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开始游戏会消耗爱心，爱心每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5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分钟会获得一颗，爱心最多只能自然增长到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20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颗。没有爱心也可以进行游戏，但是不会获得金币。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50944" y="1082717"/>
            <a:ext cx="4467225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用户在商店界面可以购买角色，如果拥有角色就会弹出您已拥有角色，如果金币不足就弹出金币不重要购买商品，正常情况就是购买成功然后扣去对应的金币，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7006079" y="737915"/>
            <a:ext cx="2316091" cy="46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9498570" y="787688"/>
            <a:ext cx="2442486" cy="46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4"/>
          <a:stretch>
            <a:fillRect/>
          </a:stretch>
        </p:blipFill>
        <p:spPr>
          <a:xfrm>
            <a:off x="4464271" y="837461"/>
            <a:ext cx="2316091" cy="4579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7374" y="1083717"/>
            <a:ext cx="4467225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用户在收件箱可以收到管理员发来的邮件，可能是奖励邮件或者是账户异常警告邮件等等。邮件未读的时候会有红点提示，点击删除已读邮件把打开的邮件删除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5658820" y="1083717"/>
            <a:ext cx="2657044" cy="4690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460" y="667011"/>
            <a:ext cx="2461803" cy="51971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87374" y="3859950"/>
            <a:ext cx="446722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点击打开邮件可以看到邮件中奖励的个数，点击领取奖励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495" y="66020"/>
            <a:ext cx="3248525" cy="685799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29731" y="1329899"/>
            <a:ext cx="446722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这里是管理员的账户管理功能，能看到账户状态，累计被举报次数，还可以在这个界面对用户进行封号或者解封的操作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9731" y="3643484"/>
            <a:ext cx="446722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管理员可以对账号进行异常警告，用户在收件箱会收到账号异常警告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824" y="427566"/>
            <a:ext cx="2843463" cy="60028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296" y="66020"/>
            <a:ext cx="3248526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38357" y="1329899"/>
            <a:ext cx="4467225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这里是管理员的举报处理功能，可以查看到用户被举报的次数，举报人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id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，举报的原因，还可以看到被举报的历史记录，可以对用户进行封号或者解封的处理。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38357" y="1329899"/>
            <a:ext cx="446722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用户被封号后无法进入游戏，用户在被封号后可以进行申诉，管理员也可以在举报处理看到被封号玩家的申诉原因，进行一个解封的操作。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51" y="810882"/>
            <a:ext cx="2606993" cy="55036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850" y="810883"/>
            <a:ext cx="2606993" cy="550365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游戏功能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38357" y="1329899"/>
            <a:ext cx="44672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这里是管理员的奖励发放功能，</a:t>
            </a:r>
            <a:r>
              <a:rPr kumimoji="1" 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管理员可以以邮件形式向全体玩家发放奖励，编写邮件标题和内容，然后给相应的奖励附上数据即可发放奖励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90770" y="955675"/>
            <a:ext cx="3114675" cy="5457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740" y="1800225"/>
            <a:ext cx="3038475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63600" y="1244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游戏演示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96" y="1225526"/>
            <a:ext cx="9419208" cy="50628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455567" y="163224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832102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581910" y="2886452"/>
            <a:ext cx="7539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基于微信开发者平台的飞翔小鸟游戏开发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40484" y="5306007"/>
            <a:ext cx="3559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G17</a:t>
            </a:r>
            <a:r>
              <a:rPr lang="zh-CN" altLang="en-US" sz="2800" dirty="0">
                <a:solidFill>
                  <a:schemeClr val="bg1"/>
                </a:solidFill>
              </a:rPr>
              <a:t>小组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组长：周诚信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组员：李以昕、陈骁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97864" y="4964144"/>
            <a:ext cx="4201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模板：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GB/T 8567-2006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7384" y="1621444"/>
            <a:ext cx="5710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项目计划与可行性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01" y="664724"/>
            <a:ext cx="10077316" cy="580726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项目计划书更改情况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核心项目组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cxnSp>
        <p:nvCxnSpPr>
          <p:cNvPr id="36" name="直接连接符 7"/>
          <p:cNvCxnSpPr>
            <a:endCxn id="39" idx="1"/>
          </p:cNvCxnSpPr>
          <p:nvPr/>
        </p:nvCxnSpPr>
        <p:spPr bwMode="auto">
          <a:xfrm flipV="1">
            <a:off x="2923387" y="4867800"/>
            <a:ext cx="5737224" cy="174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7"/>
          <p:cNvSpPr/>
          <p:nvPr/>
        </p:nvSpPr>
        <p:spPr bwMode="auto">
          <a:xfrm>
            <a:off x="2386806" y="4518552"/>
            <a:ext cx="1397795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38" name="圆角矩形 8"/>
          <p:cNvSpPr/>
          <p:nvPr/>
        </p:nvSpPr>
        <p:spPr bwMode="auto">
          <a:xfrm>
            <a:off x="5364733" y="4518552"/>
            <a:ext cx="1395159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项目经理</a:t>
            </a:r>
          </a:p>
        </p:txBody>
      </p:sp>
      <p:sp>
        <p:nvSpPr>
          <p:cNvPr id="39" name="圆角矩形 9"/>
          <p:cNvSpPr/>
          <p:nvPr/>
        </p:nvSpPr>
        <p:spPr bwMode="auto">
          <a:xfrm>
            <a:off x="8660611" y="4543952"/>
            <a:ext cx="1397795" cy="647695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2321615" y="5268678"/>
            <a:ext cx="3043118" cy="12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陈骁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习过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编程，对微信开发者工具能够触类旁通，擅长设计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界面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41" name="矩形 47"/>
          <p:cNvSpPr>
            <a:spLocks noChangeArrowheads="1"/>
          </p:cNvSpPr>
          <p:nvPr/>
        </p:nvSpPr>
        <p:spPr bwMode="auto">
          <a:xfrm>
            <a:off x="5300549" y="5268677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周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诚信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热爱编程、对软件开发充满好奇，对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Flappy Bird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有一定的开发经验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307" y="1424637"/>
            <a:ext cx="2735899" cy="27358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564" y="1440865"/>
            <a:ext cx="2735899" cy="2732099"/>
          </a:xfrm>
          <a:prstGeom prst="rect">
            <a:avLst/>
          </a:prstGeom>
        </p:spPr>
      </p:pic>
      <p:sp>
        <p:nvSpPr>
          <p:cNvPr id="50" name="矩形 47"/>
          <p:cNvSpPr>
            <a:spLocks noChangeArrowheads="1"/>
          </p:cNvSpPr>
          <p:nvPr/>
        </p:nvSpPr>
        <p:spPr bwMode="auto">
          <a:xfrm>
            <a:off x="8536847" y="5327996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李以昕 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基础知识扎实，正在学习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，擅长举一反三。</a:t>
            </a: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822" y="1424637"/>
            <a:ext cx="2735899" cy="275531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组织架构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17" y="961065"/>
            <a:ext cx="6450681" cy="497060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小组规章制度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开会时间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71600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每周二、周六，晚上</a:t>
            </a:r>
            <a:r>
              <a:rPr lang="en-US" altLang="zh-CN" dirty="0"/>
              <a:t>10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有特殊情况的话，开会时间另行通知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7847515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工作地点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939191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理四教学楼、学生寝室、</a:t>
            </a:r>
            <a:endParaRPr lang="en-US" altLang="zh-CN" dirty="0"/>
          </a:p>
          <a:p>
            <a:pPr algn="ctr"/>
            <a:r>
              <a:rPr lang="zh-CN" altLang="en-US" dirty="0"/>
              <a:t>星巴克咖啡馆等地方</a:t>
            </a:r>
            <a:endParaRPr lang="en-US" altLang="zh-CN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423091" y="3301369"/>
            <a:ext cx="3881211" cy="1908637"/>
            <a:chOff x="1524000" y="1306611"/>
            <a:chExt cx="3881211" cy="1908637"/>
          </a:xfrm>
        </p:grpSpPr>
        <p:sp>
          <p:nvSpPr>
            <p:cNvPr id="10" name="矩形 9"/>
            <p:cNvSpPr/>
            <p:nvPr/>
          </p:nvSpPr>
          <p:spPr>
            <a:xfrm>
              <a:off x="2432324" y="1306611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组员评价规则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524000" y="2291918"/>
              <a:ext cx="38812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以</a:t>
              </a:r>
              <a:r>
                <a:rPr lang="en-US" altLang="zh-CN" dirty="0"/>
                <a:t>9</a:t>
              </a:r>
              <a:r>
                <a:rPr lang="zh-CN" altLang="en-US" dirty="0"/>
                <a:t>分为每次基准分</a:t>
              </a:r>
              <a:endParaRPr lang="en-US" altLang="zh-CN" dirty="0"/>
            </a:p>
            <a:p>
              <a:pPr algn="ctr"/>
              <a:r>
                <a:rPr lang="zh-CN" altLang="en-US" dirty="0"/>
                <a:t>根据每一个任务的完成度</a:t>
              </a:r>
              <a:endParaRPr lang="en-US" altLang="zh-CN" dirty="0"/>
            </a:p>
            <a:p>
              <a:pPr algn="ctr"/>
              <a:r>
                <a:rPr lang="zh-CN" altLang="en-US" dirty="0"/>
                <a:t>进行加减分</a:t>
              </a:r>
              <a:endParaRPr lang="en-US" altLang="zh-CN" dirty="0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软件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3074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44" y="235158"/>
            <a:ext cx="8549511" cy="638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其他产品</a:t>
            </a:r>
            <a:endParaRPr kumimoji="1" lang="en-US" altLang="zh-CN" sz="2800" baseline="30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995490" y="1184764"/>
          <a:ext cx="2655410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009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项目需求分析说明书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数据要求说明书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概要设计文档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详细设计文档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测试计划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4047907" y="1242145"/>
          <a:ext cx="2655410" cy="1478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bug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软件持续运营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游戏内部问题咨询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表格 4"/>
          <p:cNvGraphicFramePr>
            <a:graphicFrameLocks noGrp="1"/>
          </p:cNvGraphicFramePr>
          <p:nvPr/>
        </p:nvGraphicFramePr>
        <p:xfrm>
          <a:off x="995490" y="3928309"/>
          <a:ext cx="5947476" cy="18491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73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非移交的产品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项目介绍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项目计划书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可行性分析报告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需求说明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12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总体设计报告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项目总结报告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会议记录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7258556" y="1221268"/>
            <a:ext cx="4367184" cy="4515018"/>
          </a:xfrm>
          <a:prstGeom prst="rect">
            <a:avLst/>
          </a:prstGeom>
          <a:blipFill dpi="0" rotWithShape="1">
            <a:blip r:embed="rId3" cstate="screen"/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验收标准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" name="TextBox 33"/>
          <p:cNvSpPr txBox="1"/>
          <p:nvPr/>
        </p:nvSpPr>
        <p:spPr>
          <a:xfrm>
            <a:off x="1173131" y="2192700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代码简洁明了，没有无用代码；变量命名规范，变量名称可以反应代表的功能。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文本框 9"/>
          <p:cNvSpPr txBox="1"/>
          <p:nvPr/>
        </p:nvSpPr>
        <p:spPr>
          <a:xfrm>
            <a:off x="1685304" y="166966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代码验收标准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1062641" y="164141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</a:rPr>
              <a:t>01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6" name="TextBox 33"/>
          <p:cNvSpPr txBox="1"/>
          <p:nvPr/>
        </p:nvSpPr>
        <p:spPr>
          <a:xfrm>
            <a:off x="1173131" y="3781759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文档描述清晰易懂，内容充实，涵盖项目的所有方面。同时不缺失项目计划书中所提到的所有文档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1685304" y="3258723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文档验收标准</a:t>
            </a:r>
          </a:p>
        </p:txBody>
      </p:sp>
      <p:sp>
        <p:nvSpPr>
          <p:cNvPr id="8" name="文本框 9"/>
          <p:cNvSpPr txBox="1"/>
          <p:nvPr/>
        </p:nvSpPr>
        <p:spPr>
          <a:xfrm>
            <a:off x="1062641" y="3230478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</a:rPr>
              <a:t>02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9" name="TextBox 33"/>
          <p:cNvSpPr txBox="1"/>
          <p:nvPr/>
        </p:nvSpPr>
        <p:spPr>
          <a:xfrm>
            <a:off x="1232637" y="5483361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软件能够流程运行，实现上文中提到的所有功能。并且支持至少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人同时在线。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85304" y="496032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20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9200">
              <a:defRPr sz="205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软件验收标准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62641" y="493207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</a:rPr>
              <a:t>03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2" name="文本框 9"/>
          <p:cNvSpPr txBox="1"/>
          <p:nvPr/>
        </p:nvSpPr>
        <p:spPr>
          <a:xfrm>
            <a:off x="7573810" y="4311461"/>
            <a:ext cx="8359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400" dirty="0">
                <a:solidFill>
                  <a:srgbClr val="C8E0E0"/>
                </a:solidFill>
                <a:latin typeface="+mj-lt"/>
                <a:ea typeface="微软雅黑" panose="020B0503020204020204" pitchFamily="34" charset="-122"/>
              </a:rPr>
              <a:t>01</a:t>
            </a:r>
            <a:endParaRPr lang="zh-CN" altLang="en-US" sz="4400" dirty="0">
              <a:solidFill>
                <a:srgbClr val="C8E0E0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/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7578837" y="1754294"/>
            <a:ext cx="1222982" cy="4580544"/>
            <a:chOff x="7578837" y="2277456"/>
            <a:chExt cx="1222982" cy="4580544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7" name="对角圆角矩形 16"/>
            <p:cNvSpPr/>
            <p:nvPr/>
          </p:nvSpPr>
          <p:spPr>
            <a:xfrm flipH="1">
              <a:off x="7578837" y="2277456"/>
              <a:ext cx="1222982" cy="1222982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8801819" y="3337683"/>
              <a:ext cx="0" cy="3520317"/>
            </a:xfrm>
            <a:prstGeom prst="line">
              <a:avLst/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/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文本框 9"/>
          <p:cNvSpPr txBox="1"/>
          <p:nvPr/>
        </p:nvSpPr>
        <p:spPr>
          <a:xfrm>
            <a:off x="9754792" y="3423991"/>
            <a:ext cx="81202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000" dirty="0">
                <a:solidFill>
                  <a:srgbClr val="A3D3DD"/>
                </a:solidFill>
                <a:latin typeface="+mj-lt"/>
                <a:ea typeface="微软雅黑" panose="020B0503020204020204" pitchFamily="34" charset="-122"/>
              </a:rPr>
              <a:t>02</a:t>
            </a:r>
            <a:endParaRPr lang="zh-CN" altLang="en-US" sz="4000" dirty="0">
              <a:solidFill>
                <a:srgbClr val="A3D3DD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7927334" y="2149813"/>
            <a:ext cx="81202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66B5C4"/>
                </a:solidFill>
                <a:latin typeface="+mj-lt"/>
                <a:ea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rgbClr val="66B5C4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486479" y="254235"/>
            <a:ext cx="2536625" cy="1068498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Arial" panose="020B0604020202020204" pitchFamily="34" charset="0"/>
                <a:ea typeface="黑体" panose="02010609060101010101" charset="-122"/>
                <a:cs typeface="Times New Roman" panose="02020603050405020304" pitchFamily="18" charset="0"/>
              </a:rPr>
              <a:t>完成项目的最迟期限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日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项目里程碑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7" name="Rectangle 14"/>
          <p:cNvSpPr/>
          <p:nvPr/>
        </p:nvSpPr>
        <p:spPr>
          <a:xfrm rot="16200000" flipH="1">
            <a:off x="3426057" y="325689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8" name="Rectangle 8"/>
          <p:cNvSpPr/>
          <p:nvPr/>
        </p:nvSpPr>
        <p:spPr>
          <a:xfrm rot="16200000" flipH="1">
            <a:off x="4497396" y="1397028"/>
            <a:ext cx="396221" cy="2800987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9" name="Title 20"/>
          <p:cNvSpPr txBox="1"/>
          <p:nvPr/>
        </p:nvSpPr>
        <p:spPr>
          <a:xfrm flipH="1">
            <a:off x="3295013" y="2694135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31 - Dec</a:t>
            </a:r>
          </a:p>
        </p:txBody>
      </p:sp>
      <p:sp>
        <p:nvSpPr>
          <p:cNvPr id="10" name="Title 20"/>
          <p:cNvSpPr txBox="1"/>
          <p:nvPr/>
        </p:nvSpPr>
        <p:spPr>
          <a:xfrm flipH="1">
            <a:off x="1056000" y="2695355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90%</a:t>
            </a:r>
          </a:p>
        </p:txBody>
      </p:sp>
      <p:sp>
        <p:nvSpPr>
          <p:cNvPr id="11" name="Rectangle 15"/>
          <p:cNvSpPr/>
          <p:nvPr/>
        </p:nvSpPr>
        <p:spPr>
          <a:xfrm rot="5400000">
            <a:off x="8383260" y="1096728"/>
            <a:ext cx="378506" cy="4943655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12" name="Rectangle 9"/>
          <p:cNvSpPr/>
          <p:nvPr/>
        </p:nvSpPr>
        <p:spPr>
          <a:xfrm rot="5400000">
            <a:off x="8030782" y="1449206"/>
            <a:ext cx="378506" cy="4238703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13" name="Title 20"/>
          <p:cNvSpPr txBox="1"/>
          <p:nvPr/>
        </p:nvSpPr>
        <p:spPr>
          <a:xfrm>
            <a:off x="6547291" y="3441927"/>
            <a:ext cx="2022642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0" dirty="0">
                <a:solidFill>
                  <a:schemeClr val="bg1"/>
                </a:solidFill>
                <a:latin typeface="+mj-lt"/>
                <a:cs typeface="Lato Light"/>
              </a:rPr>
              <a:t>10 - Dec</a:t>
            </a:r>
          </a:p>
        </p:txBody>
      </p:sp>
      <p:sp>
        <p:nvSpPr>
          <p:cNvPr id="14" name="Title 20"/>
          <p:cNvSpPr txBox="1"/>
          <p:nvPr/>
        </p:nvSpPr>
        <p:spPr>
          <a:xfrm>
            <a:off x="10399627" y="3435930"/>
            <a:ext cx="741058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5" dirty="0">
                <a:solidFill>
                  <a:srgbClr val="A3D3DD"/>
                </a:solidFill>
                <a:latin typeface="+mj-lt"/>
                <a:cs typeface="Lato Regular"/>
              </a:rPr>
              <a:t>70%</a:t>
            </a:r>
          </a:p>
        </p:txBody>
      </p:sp>
      <p:sp>
        <p:nvSpPr>
          <p:cNvPr id="15" name="Rectangle 16"/>
          <p:cNvSpPr/>
          <p:nvPr/>
        </p:nvSpPr>
        <p:spPr>
          <a:xfrm rot="16200000" flipH="1">
            <a:off x="3434918" y="1858908"/>
            <a:ext cx="378508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6" name="Rectangle 10"/>
          <p:cNvSpPr/>
          <p:nvPr/>
        </p:nvSpPr>
        <p:spPr>
          <a:xfrm rot="16200000" flipH="1">
            <a:off x="3927345" y="2351335"/>
            <a:ext cx="378508" cy="3958801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7" name="Title 20"/>
          <p:cNvSpPr txBox="1"/>
          <p:nvPr/>
        </p:nvSpPr>
        <p:spPr>
          <a:xfrm flipH="1">
            <a:off x="3626748" y="4226020"/>
            <a:ext cx="2022642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1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9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 -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Nov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18" name="Title 20"/>
          <p:cNvSpPr txBox="1"/>
          <p:nvPr/>
        </p:nvSpPr>
        <p:spPr>
          <a:xfrm flipH="1">
            <a:off x="1056001" y="4210401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50%</a:t>
            </a:r>
          </a:p>
        </p:txBody>
      </p:sp>
      <p:sp>
        <p:nvSpPr>
          <p:cNvPr id="19" name="Rectangle 17"/>
          <p:cNvSpPr/>
          <p:nvPr/>
        </p:nvSpPr>
        <p:spPr>
          <a:xfrm rot="5400000">
            <a:off x="8383266" y="2621084"/>
            <a:ext cx="378508" cy="4943662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20" name="Rectangle 11"/>
          <p:cNvSpPr/>
          <p:nvPr/>
        </p:nvSpPr>
        <p:spPr>
          <a:xfrm rot="5400000">
            <a:off x="8071554" y="2932790"/>
            <a:ext cx="378508" cy="4320249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21" name="Title 20"/>
          <p:cNvSpPr txBox="1"/>
          <p:nvPr/>
        </p:nvSpPr>
        <p:spPr>
          <a:xfrm>
            <a:off x="6547293" y="4973265"/>
            <a:ext cx="202264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0" dirty="0">
                <a:solidFill>
                  <a:schemeClr val="bg1"/>
                </a:solidFill>
                <a:latin typeface="+mj-lt"/>
                <a:cs typeface="Lato Light"/>
              </a:rPr>
              <a:t>05 - </a:t>
            </a:r>
            <a:r>
              <a:rPr lang="en-US" altLang="zh-CN" sz="1480" dirty="0">
                <a:solidFill>
                  <a:schemeClr val="bg1"/>
                </a:solidFill>
                <a:latin typeface="+mj-lt"/>
                <a:cs typeface="Lato Light"/>
              </a:rPr>
              <a:t>Nov</a:t>
            </a:r>
            <a:endParaRPr lang="en-US" sz="148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/>
          <p:cNvSpPr txBox="1"/>
          <p:nvPr/>
        </p:nvSpPr>
        <p:spPr>
          <a:xfrm>
            <a:off x="10399624" y="4969158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5" dirty="0">
                <a:solidFill>
                  <a:srgbClr val="A3D3DD"/>
                </a:solidFill>
                <a:latin typeface="+mj-lt"/>
                <a:cs typeface="Lato Regular"/>
              </a:rPr>
              <a:t>30%</a:t>
            </a:r>
          </a:p>
        </p:txBody>
      </p:sp>
      <p:sp>
        <p:nvSpPr>
          <p:cNvPr id="23" name="Rectangle 18"/>
          <p:cNvSpPr/>
          <p:nvPr/>
        </p:nvSpPr>
        <p:spPr>
          <a:xfrm rot="16200000" flipH="1">
            <a:off x="3434915" y="3383267"/>
            <a:ext cx="378508" cy="4943657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4" name="Rectangle 12"/>
          <p:cNvSpPr/>
          <p:nvPr/>
        </p:nvSpPr>
        <p:spPr>
          <a:xfrm rot="16200000" flipH="1">
            <a:off x="4090852" y="4039202"/>
            <a:ext cx="378508" cy="3631786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5" name="Title 20"/>
          <p:cNvSpPr txBox="1"/>
          <p:nvPr/>
        </p:nvSpPr>
        <p:spPr>
          <a:xfrm flipH="1">
            <a:off x="3626755" y="5747774"/>
            <a:ext cx="202263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29 -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Oct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6" name="Title 20"/>
          <p:cNvSpPr txBox="1"/>
          <p:nvPr/>
        </p:nvSpPr>
        <p:spPr>
          <a:xfrm flipH="1">
            <a:off x="1056000" y="5743630"/>
            <a:ext cx="74105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27" name="TextBox 48"/>
          <p:cNvSpPr txBox="1"/>
          <p:nvPr/>
        </p:nvSpPr>
        <p:spPr>
          <a:xfrm>
            <a:off x="6442494" y="2460953"/>
            <a:ext cx="2302917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完成游戏项目，并成功通过测试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64"/>
          <p:cNvSpPr txBox="1"/>
          <p:nvPr/>
        </p:nvSpPr>
        <p:spPr>
          <a:xfrm>
            <a:off x="3406110" y="1676874"/>
            <a:ext cx="2304790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项目总结，完成总评审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</a:p>
        </p:txBody>
      </p:sp>
      <p:sp>
        <p:nvSpPr>
          <p:cNvPr id="29" name="TextBox 82"/>
          <p:cNvSpPr txBox="1"/>
          <p:nvPr/>
        </p:nvSpPr>
        <p:spPr>
          <a:xfrm>
            <a:off x="6388965" y="3977222"/>
            <a:ext cx="2301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需求说明通过评审，推出正式版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89"/>
          <p:cNvSpPr txBox="1"/>
          <p:nvPr/>
        </p:nvSpPr>
        <p:spPr>
          <a:xfrm>
            <a:off x="3405024" y="3235365"/>
            <a:ext cx="2305876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/>
              <a:t>总体设计及详细设计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TextBox 96"/>
          <p:cNvSpPr txBox="1"/>
          <p:nvPr/>
        </p:nvSpPr>
        <p:spPr>
          <a:xfrm>
            <a:off x="6418075" y="5526358"/>
            <a:ext cx="2298833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项目计划书通过评审，推出正式版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2" name="TextBox 103"/>
          <p:cNvSpPr txBox="1"/>
          <p:nvPr/>
        </p:nvSpPr>
        <p:spPr>
          <a:xfrm>
            <a:off x="3403135" y="4744234"/>
            <a:ext cx="2307765" cy="629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可行性报告通过评审，推出正式版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3" name="直接连接符 62"/>
          <p:cNvCxnSpPr/>
          <p:nvPr/>
        </p:nvCxnSpPr>
        <p:spPr>
          <a:xfrm>
            <a:off x="6096000" y="1238640"/>
            <a:ext cx="0" cy="5319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3"/>
          <p:cNvSpPr/>
          <p:nvPr/>
        </p:nvSpPr>
        <p:spPr>
          <a:xfrm rot="5400000">
            <a:off x="8366415" y="-624518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35" name="Rectangle 7"/>
          <p:cNvSpPr/>
          <p:nvPr/>
        </p:nvSpPr>
        <p:spPr>
          <a:xfrm rot="5400000">
            <a:off x="6373690" y="1365797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37" name="Title 20"/>
          <p:cNvSpPr txBox="1"/>
          <p:nvPr/>
        </p:nvSpPr>
        <p:spPr>
          <a:xfrm>
            <a:off x="10312608" y="1744369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5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5" name="Title 20"/>
          <p:cNvSpPr txBox="1"/>
          <p:nvPr/>
        </p:nvSpPr>
        <p:spPr>
          <a:xfrm>
            <a:off x="6110005" y="1733686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0" dirty="0">
                <a:solidFill>
                  <a:schemeClr val="bg1"/>
                </a:solidFill>
                <a:latin typeface="+mj-lt"/>
                <a:cs typeface="Lato Light"/>
              </a:rPr>
              <a:t>14 – Jan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WBS</a:t>
            </a:r>
            <a:r>
              <a:rPr kumimoji="1" lang="en-US" altLang="zh-CN" sz="2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[8]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4" y="586361"/>
            <a:ext cx="12192000" cy="56852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/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2093776" y="5917065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/>
          <p:cNvSpPr/>
          <p:nvPr/>
        </p:nvSpPr>
        <p:spPr>
          <a:xfrm rot="8097871">
            <a:off x="429637" y="5784627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/>
          <p:cNvSpPr/>
          <p:nvPr/>
        </p:nvSpPr>
        <p:spPr>
          <a:xfrm rot="8097871">
            <a:off x="9816964" y="5171043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Rectangle 13"/>
          <p:cNvSpPr/>
          <p:nvPr/>
        </p:nvSpPr>
        <p:spPr>
          <a:xfrm rot="5400000">
            <a:off x="8386960" y="-881609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14" name="Rectangle 7"/>
          <p:cNvSpPr/>
          <p:nvPr/>
        </p:nvSpPr>
        <p:spPr>
          <a:xfrm rot="5400000">
            <a:off x="6404774" y="1100576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15" name="Title 20"/>
          <p:cNvSpPr txBox="1"/>
          <p:nvPr/>
        </p:nvSpPr>
        <p:spPr>
          <a:xfrm>
            <a:off x="6564032" y="1462942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0" dirty="0">
                <a:solidFill>
                  <a:schemeClr val="bg1"/>
                </a:solidFill>
                <a:latin typeface="+mj-lt"/>
                <a:cs typeface="Lato Light"/>
              </a:rPr>
              <a:t>01</a:t>
            </a:r>
          </a:p>
        </p:txBody>
      </p:sp>
      <p:sp>
        <p:nvSpPr>
          <p:cNvPr id="18" name="Title 20"/>
          <p:cNvSpPr txBox="1"/>
          <p:nvPr/>
        </p:nvSpPr>
        <p:spPr>
          <a:xfrm>
            <a:off x="10416373" y="1477951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5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19" name="Rectangle 14"/>
          <p:cNvSpPr/>
          <p:nvPr/>
        </p:nvSpPr>
        <p:spPr>
          <a:xfrm rot="16200000" flipH="1">
            <a:off x="3442803" y="-97535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0" name="Rectangle 8"/>
          <p:cNvSpPr/>
          <p:nvPr/>
        </p:nvSpPr>
        <p:spPr>
          <a:xfrm rot="16200000" flipH="1">
            <a:off x="5058179" y="1517843"/>
            <a:ext cx="396221" cy="1712912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1" name="Title 20"/>
          <p:cNvSpPr txBox="1"/>
          <p:nvPr/>
        </p:nvSpPr>
        <p:spPr>
          <a:xfrm flipH="1">
            <a:off x="3311759" y="2270911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02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/>
          <p:cNvSpPr txBox="1"/>
          <p:nvPr/>
        </p:nvSpPr>
        <p:spPr>
          <a:xfrm flipH="1">
            <a:off x="1072746" y="2272131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20%</a:t>
            </a:r>
          </a:p>
        </p:txBody>
      </p:sp>
      <p:sp>
        <p:nvSpPr>
          <p:cNvPr id="23" name="Rectangle 15"/>
          <p:cNvSpPr/>
          <p:nvPr/>
        </p:nvSpPr>
        <p:spPr>
          <a:xfrm rot="5400000">
            <a:off x="8400006" y="673504"/>
            <a:ext cx="378506" cy="4943655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24" name="Rectangle 9"/>
          <p:cNvSpPr/>
          <p:nvPr/>
        </p:nvSpPr>
        <p:spPr>
          <a:xfrm rot="5400000">
            <a:off x="7048997" y="2024513"/>
            <a:ext cx="378506" cy="2241641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25" name="Title 20"/>
          <p:cNvSpPr txBox="1"/>
          <p:nvPr/>
        </p:nvSpPr>
        <p:spPr>
          <a:xfrm>
            <a:off x="6564037" y="3018703"/>
            <a:ext cx="1568459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0" dirty="0">
                <a:solidFill>
                  <a:schemeClr val="bg1"/>
                </a:solidFill>
                <a:latin typeface="+mj-lt"/>
                <a:cs typeface="Lato Light"/>
              </a:rPr>
              <a:t>03 </a:t>
            </a:r>
          </a:p>
        </p:txBody>
      </p:sp>
      <p:sp>
        <p:nvSpPr>
          <p:cNvPr id="26" name="Title 20"/>
          <p:cNvSpPr txBox="1"/>
          <p:nvPr/>
        </p:nvSpPr>
        <p:spPr>
          <a:xfrm>
            <a:off x="10416373" y="3012706"/>
            <a:ext cx="741058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5" dirty="0">
                <a:solidFill>
                  <a:srgbClr val="A3D3DD"/>
                </a:solidFill>
                <a:latin typeface="+mj-lt"/>
                <a:cs typeface="Lato Regular"/>
              </a:rPr>
              <a:t>40%</a:t>
            </a:r>
          </a:p>
        </p:txBody>
      </p:sp>
      <p:sp>
        <p:nvSpPr>
          <p:cNvPr id="27" name="Rectangle 16"/>
          <p:cNvSpPr/>
          <p:nvPr/>
        </p:nvSpPr>
        <p:spPr>
          <a:xfrm rot="16200000" flipH="1">
            <a:off x="3451664" y="1435684"/>
            <a:ext cx="378508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8" name="Rectangle 10"/>
          <p:cNvSpPr/>
          <p:nvPr/>
        </p:nvSpPr>
        <p:spPr>
          <a:xfrm rot="16200000" flipH="1">
            <a:off x="4688869" y="2672889"/>
            <a:ext cx="378508" cy="2469245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9" name="Title 20"/>
          <p:cNvSpPr txBox="1"/>
          <p:nvPr/>
        </p:nvSpPr>
        <p:spPr>
          <a:xfrm flipH="1">
            <a:off x="3643494" y="3802796"/>
            <a:ext cx="2022642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04 </a:t>
            </a:r>
          </a:p>
        </p:txBody>
      </p:sp>
      <p:sp>
        <p:nvSpPr>
          <p:cNvPr id="30" name="Title 20"/>
          <p:cNvSpPr txBox="1"/>
          <p:nvPr/>
        </p:nvSpPr>
        <p:spPr>
          <a:xfrm flipH="1">
            <a:off x="1072747" y="3787177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50%</a:t>
            </a:r>
          </a:p>
        </p:txBody>
      </p:sp>
      <p:sp>
        <p:nvSpPr>
          <p:cNvPr id="31" name="Rectangle 17"/>
          <p:cNvSpPr/>
          <p:nvPr/>
        </p:nvSpPr>
        <p:spPr>
          <a:xfrm rot="5400000">
            <a:off x="8400012" y="2197860"/>
            <a:ext cx="378508" cy="4943662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34" name="Rectangle 11"/>
          <p:cNvSpPr/>
          <p:nvPr/>
        </p:nvSpPr>
        <p:spPr>
          <a:xfrm rot="5400000">
            <a:off x="7801556" y="2796310"/>
            <a:ext cx="378508" cy="3746761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35" name="Title 20"/>
          <p:cNvSpPr txBox="1"/>
          <p:nvPr/>
        </p:nvSpPr>
        <p:spPr>
          <a:xfrm>
            <a:off x="6564039" y="4550041"/>
            <a:ext cx="202264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0" dirty="0">
                <a:solidFill>
                  <a:schemeClr val="bg1"/>
                </a:solidFill>
                <a:latin typeface="+mj-lt"/>
                <a:cs typeface="Lato Light"/>
              </a:rPr>
              <a:t>05 </a:t>
            </a:r>
          </a:p>
        </p:txBody>
      </p:sp>
      <p:sp>
        <p:nvSpPr>
          <p:cNvPr id="36" name="Title 20"/>
          <p:cNvSpPr txBox="1"/>
          <p:nvPr/>
        </p:nvSpPr>
        <p:spPr>
          <a:xfrm>
            <a:off x="10416370" y="4545934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5" dirty="0">
                <a:solidFill>
                  <a:srgbClr val="A3D3DD"/>
                </a:solidFill>
                <a:latin typeface="+mj-lt"/>
                <a:cs typeface="Lato Regular"/>
              </a:rPr>
              <a:t>70%</a:t>
            </a:r>
          </a:p>
        </p:txBody>
      </p:sp>
      <p:sp>
        <p:nvSpPr>
          <p:cNvPr id="37" name="Rectangle 18"/>
          <p:cNvSpPr/>
          <p:nvPr/>
        </p:nvSpPr>
        <p:spPr>
          <a:xfrm rot="16200000" flipH="1">
            <a:off x="3451661" y="2960043"/>
            <a:ext cx="378508" cy="4943657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8" name="Rectangle 12"/>
          <p:cNvSpPr/>
          <p:nvPr/>
        </p:nvSpPr>
        <p:spPr>
          <a:xfrm rot="16200000" flipH="1">
            <a:off x="3838165" y="3346544"/>
            <a:ext cx="378508" cy="4170653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9" name="Title 20"/>
          <p:cNvSpPr txBox="1"/>
          <p:nvPr/>
        </p:nvSpPr>
        <p:spPr>
          <a:xfrm flipH="1">
            <a:off x="3643501" y="5324550"/>
            <a:ext cx="202263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06 </a:t>
            </a:r>
          </a:p>
        </p:txBody>
      </p:sp>
      <p:sp>
        <p:nvSpPr>
          <p:cNvPr id="41" name="Title 20"/>
          <p:cNvSpPr txBox="1"/>
          <p:nvPr/>
        </p:nvSpPr>
        <p:spPr>
          <a:xfrm flipH="1">
            <a:off x="1072746" y="5320406"/>
            <a:ext cx="74105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90%</a:t>
            </a:r>
          </a:p>
        </p:txBody>
      </p:sp>
      <p:sp>
        <p:nvSpPr>
          <p:cNvPr id="46" name="TextBox 96"/>
          <p:cNvSpPr txBox="1"/>
          <p:nvPr/>
        </p:nvSpPr>
        <p:spPr>
          <a:xfrm>
            <a:off x="6593874" y="5251046"/>
            <a:ext cx="2298833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103"/>
          <p:cNvSpPr txBox="1"/>
          <p:nvPr/>
        </p:nvSpPr>
        <p:spPr>
          <a:xfrm>
            <a:off x="3376095" y="4483851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项目实现与测试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9" name="直接连接符 62"/>
          <p:cNvCxnSpPr/>
          <p:nvPr/>
        </p:nvCxnSpPr>
        <p:spPr>
          <a:xfrm>
            <a:off x="6117435" y="912520"/>
            <a:ext cx="0" cy="5319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131999" y="659997"/>
            <a:ext cx="314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66B5C4"/>
                </a:solidFill>
                <a:latin typeface="+mj-lt"/>
              </a:rPr>
              <a:t>项目总结</a:t>
            </a:r>
          </a:p>
        </p:txBody>
      </p:sp>
      <p:sp>
        <p:nvSpPr>
          <p:cNvPr id="50" name="TextBox 103"/>
          <p:cNvSpPr txBox="1"/>
          <p:nvPr/>
        </p:nvSpPr>
        <p:spPr>
          <a:xfrm>
            <a:off x="5666136" y="2155872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项目计划与可行性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TextBox 103"/>
          <p:cNvSpPr txBox="1"/>
          <p:nvPr/>
        </p:nvSpPr>
        <p:spPr>
          <a:xfrm>
            <a:off x="3358371" y="2940060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需求分析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4" name="TextBox 103"/>
          <p:cNvSpPr txBox="1"/>
          <p:nvPr/>
        </p:nvSpPr>
        <p:spPr>
          <a:xfrm>
            <a:off x="5267585" y="3861427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项目设计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103"/>
          <p:cNvSpPr txBox="1"/>
          <p:nvPr/>
        </p:nvSpPr>
        <p:spPr>
          <a:xfrm>
            <a:off x="3358378" y="1358724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项目介绍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50826" y="5672831"/>
            <a:ext cx="224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初版甘特图，敲定了每一个成员未来的工作。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r="33155"/>
          <a:stretch>
            <a:fillRect/>
          </a:stretch>
        </p:blipFill>
        <p:spPr>
          <a:xfrm>
            <a:off x="1174492" y="637520"/>
            <a:ext cx="8149701" cy="518077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50826" y="5672831"/>
            <a:ext cx="224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1.8</a:t>
            </a:r>
            <a:r>
              <a:rPr lang="zh-CN" altLang="en-US" dirty="0"/>
              <a:t>版本的甘特图记录了这个学期小组成员的工作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62" y="754601"/>
            <a:ext cx="8167064" cy="516785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8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可行性分析更改情况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68" y="2302865"/>
            <a:ext cx="10570464" cy="225226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可行性分析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直角三角形 6"/>
          <p:cNvSpPr/>
          <p:nvPr/>
        </p:nvSpPr>
        <p:spPr>
          <a:xfrm rot="8097871">
            <a:off x="1490795" y="5211753"/>
            <a:ext cx="1901904" cy="268294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/>
          <p:cNvSpPr/>
          <p:nvPr/>
        </p:nvSpPr>
        <p:spPr>
          <a:xfrm rot="12424506">
            <a:off x="-573688" y="4371123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/>
        </p:nvSpPr>
        <p:spPr>
          <a:xfrm rot="8097871">
            <a:off x="8983659" y="5157659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îSḻïḍê"/>
          <p:cNvSpPr/>
          <p:nvPr/>
        </p:nvSpPr>
        <p:spPr>
          <a:xfrm>
            <a:off x="5561164" y="316507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iSľiḑé"/>
          <p:cNvSpPr/>
          <p:nvPr/>
        </p:nvSpPr>
        <p:spPr>
          <a:xfrm>
            <a:off x="5802905" y="339658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2" name="直接连接符 23"/>
          <p:cNvCxnSpPr>
            <a:stCxn id="10" idx="1"/>
          </p:cNvCxnSpPr>
          <p:nvPr/>
        </p:nvCxnSpPr>
        <p:spPr>
          <a:xfrm flipH="1" flipV="1">
            <a:off x="5343892" y="294779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24"/>
          <p:cNvCxnSpPr>
            <a:stCxn id="10" idx="5"/>
          </p:cNvCxnSpPr>
          <p:nvPr/>
        </p:nvCxnSpPr>
        <p:spPr>
          <a:xfrm>
            <a:off x="6430755" y="403466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25"/>
          <p:cNvCxnSpPr>
            <a:stCxn id="10" idx="7"/>
          </p:cNvCxnSpPr>
          <p:nvPr/>
        </p:nvCxnSpPr>
        <p:spPr>
          <a:xfrm flipV="1">
            <a:off x="6430755" y="294259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6"/>
          <p:cNvCxnSpPr/>
          <p:nvPr/>
        </p:nvCxnSpPr>
        <p:spPr>
          <a:xfrm flipV="1">
            <a:off x="6579953" y="367446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27"/>
          <p:cNvCxnSpPr>
            <a:stCxn id="10" idx="3"/>
          </p:cNvCxnSpPr>
          <p:nvPr/>
        </p:nvCxnSpPr>
        <p:spPr>
          <a:xfrm flipH="1">
            <a:off x="5343892" y="403466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8"/>
          <p:cNvCxnSpPr/>
          <p:nvPr/>
        </p:nvCxnSpPr>
        <p:spPr>
          <a:xfrm flipH="1" flipV="1">
            <a:off x="5371208" y="367446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9"/>
          <p:cNvCxnSpPr>
            <a:stCxn id="10" idx="0"/>
          </p:cNvCxnSpPr>
          <p:nvPr/>
        </p:nvCxnSpPr>
        <p:spPr>
          <a:xfrm flipH="1" flipV="1">
            <a:off x="6067653" y="300520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30"/>
          <p:cNvCxnSpPr>
            <a:stCxn id="10" idx="4"/>
          </p:cNvCxnSpPr>
          <p:nvPr/>
        </p:nvCxnSpPr>
        <p:spPr>
          <a:xfrm flipH="1">
            <a:off x="6066201" y="418386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ṥ1îḓe"/>
          <p:cNvSpPr/>
          <p:nvPr/>
        </p:nvSpPr>
        <p:spPr bwMode="auto">
          <a:xfrm>
            <a:off x="5618572" y="430230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1" name="ï$ļîḓé"/>
          <p:cNvSpPr/>
          <p:nvPr/>
        </p:nvSpPr>
        <p:spPr bwMode="auto">
          <a:xfrm>
            <a:off x="6486213" y="409593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3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2" name="ísḷíďê"/>
          <p:cNvSpPr/>
          <p:nvPr/>
        </p:nvSpPr>
        <p:spPr bwMode="auto">
          <a:xfrm>
            <a:off x="4310570" y="409738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4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3" name="ïsļîḍè"/>
          <p:cNvSpPr/>
          <p:nvPr/>
        </p:nvSpPr>
        <p:spPr bwMode="auto">
          <a:xfrm>
            <a:off x="6486213" y="190866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2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4" name="îṡ1íḍè"/>
          <p:cNvSpPr/>
          <p:nvPr/>
        </p:nvSpPr>
        <p:spPr bwMode="auto">
          <a:xfrm>
            <a:off x="4310570" y="191447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1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5" name="iŝḷïḓê"/>
          <p:cNvSpPr/>
          <p:nvPr/>
        </p:nvSpPr>
        <p:spPr bwMode="auto">
          <a:xfrm>
            <a:off x="5619299" y="236064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6" name="îşlíḑé"/>
          <p:cNvSpPr/>
          <p:nvPr/>
        </p:nvSpPr>
        <p:spPr bwMode="auto">
          <a:xfrm>
            <a:off x="6696222" y="322465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7" name="íSlíḓè"/>
          <p:cNvSpPr/>
          <p:nvPr/>
        </p:nvSpPr>
        <p:spPr bwMode="auto">
          <a:xfrm>
            <a:off x="4756016" y="322611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8" name="iŝ1íḋè"/>
          <p:cNvSpPr/>
          <p:nvPr/>
        </p:nvSpPr>
        <p:spPr>
          <a:xfrm>
            <a:off x="5937810" y="258788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9" name="iṡlïdè"/>
          <p:cNvSpPr/>
          <p:nvPr/>
        </p:nvSpPr>
        <p:spPr>
          <a:xfrm>
            <a:off x="6907913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0" name="iṩḷíḑe"/>
          <p:cNvSpPr/>
          <p:nvPr/>
        </p:nvSpPr>
        <p:spPr>
          <a:xfrm>
            <a:off x="5937810" y="452954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1" name="ïṩľïďê"/>
          <p:cNvSpPr/>
          <p:nvPr/>
        </p:nvSpPr>
        <p:spPr>
          <a:xfrm>
            <a:off x="4966980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980060" y="2009435"/>
            <a:ext cx="223649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基于网页端开发的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20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929688" y="1965037"/>
            <a:ext cx="249297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25467" y="4185050"/>
            <a:ext cx="2492972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kumimoji="1"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三种开发方案的比较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995856" y="4102254"/>
            <a:ext cx="225252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3739" y="105113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可行性分析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/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/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410700" y="2370276"/>
            <a:ext cx="2273677" cy="1133688"/>
            <a:chOff x="5279" y="0"/>
            <a:chExt cx="2295082" cy="551092"/>
          </a:xfrm>
        </p:grpSpPr>
        <p:sp>
          <p:nvSpPr>
            <p:cNvPr id="62" name="矩形 61"/>
            <p:cNvSpPr/>
            <p:nvPr/>
          </p:nvSpPr>
          <p:spPr>
            <a:xfrm>
              <a:off x="5279" y="204558"/>
              <a:ext cx="2289121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Microsoft Office</a:t>
              </a:r>
              <a:r>
                <a:rPr lang="zh-CN" altLang="en-US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、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83"/>
            <p:cNvSpPr txBox="1"/>
            <p:nvPr/>
          </p:nvSpPr>
          <p:spPr>
            <a:xfrm>
              <a:off x="103604" y="0"/>
              <a:ext cx="2196757" cy="400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文档编写工具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8" name="组合 27"/>
          <p:cNvGrpSpPr/>
          <p:nvPr/>
        </p:nvGrpSpPr>
        <p:grpSpPr>
          <a:xfrm>
            <a:off x="826226" y="3720230"/>
            <a:ext cx="1558637" cy="526081"/>
            <a:chOff x="-7317" y="0"/>
            <a:chExt cx="1975543" cy="526340"/>
          </a:xfrm>
        </p:grpSpPr>
        <p:sp>
          <p:nvSpPr>
            <p:cNvPr id="59" name="矩形 58"/>
            <p:cNvSpPr/>
            <p:nvPr/>
          </p:nvSpPr>
          <p:spPr>
            <a:xfrm>
              <a:off x="-7317" y="254063"/>
              <a:ext cx="1975543" cy="2722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Axure RP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83"/>
            <p:cNvSpPr txBox="1"/>
            <p:nvPr/>
          </p:nvSpPr>
          <p:spPr>
            <a:xfrm>
              <a:off x="103604" y="0"/>
              <a:ext cx="1542525" cy="400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界面设计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9" name="组合 28"/>
          <p:cNvGrpSpPr/>
          <p:nvPr/>
        </p:nvGrpSpPr>
        <p:grpSpPr>
          <a:xfrm>
            <a:off x="150926" y="2400127"/>
            <a:ext cx="4483212" cy="1023092"/>
            <a:chOff x="-78" y="4738"/>
            <a:chExt cx="2309440" cy="545993"/>
          </a:xfrm>
        </p:grpSpPr>
        <p:sp>
          <p:nvSpPr>
            <p:cNvPr id="56" name="矩形 55"/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微信开发者工具</a:t>
              </a:r>
              <a:r>
                <a:rPr lang="en-US" altLang="zh-CN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+</a:t>
              </a:r>
              <a:r>
                <a:rPr lang="en-US" altLang="zh-CN" sz="2000" dirty="0" err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cocos</a:t>
              </a:r>
              <a:r>
                <a:rPr lang="zh-CN" altLang="en-US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游戏引擎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83"/>
            <p:cNvSpPr txBox="1"/>
            <p:nvPr/>
          </p:nvSpPr>
          <p:spPr>
            <a:xfrm>
              <a:off x="516686" y="4738"/>
              <a:ext cx="1792676" cy="2135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项目开发工具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1" name="组合 30"/>
          <p:cNvGrpSpPr/>
          <p:nvPr/>
        </p:nvGrpSpPr>
        <p:grpSpPr>
          <a:xfrm>
            <a:off x="4333196" y="4618458"/>
            <a:ext cx="2391785" cy="1361445"/>
            <a:chOff x="-13" y="0"/>
            <a:chExt cx="1756038" cy="758667"/>
          </a:xfrm>
        </p:grpSpPr>
        <p:sp>
          <p:nvSpPr>
            <p:cNvPr id="50" name="矩形 49"/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Microsoft Project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83"/>
            <p:cNvSpPr txBox="1"/>
            <p:nvPr/>
          </p:nvSpPr>
          <p:spPr>
            <a:xfrm>
              <a:off x="103604" y="0"/>
              <a:ext cx="1588775" cy="7586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项目管理工具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2" name="组合 31"/>
          <p:cNvGrpSpPr/>
          <p:nvPr/>
        </p:nvGrpSpPr>
        <p:grpSpPr>
          <a:xfrm>
            <a:off x="4328950" y="3685247"/>
            <a:ext cx="1814917" cy="556543"/>
            <a:chOff x="-13" y="0"/>
            <a:chExt cx="2300373" cy="556816"/>
          </a:xfrm>
        </p:grpSpPr>
        <p:sp>
          <p:nvSpPr>
            <p:cNvPr id="47" name="矩形 46"/>
            <p:cNvSpPr/>
            <p:nvPr/>
          </p:nvSpPr>
          <p:spPr>
            <a:xfrm>
              <a:off x="-13" y="222658"/>
              <a:ext cx="1520854" cy="334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Git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83"/>
            <p:cNvSpPr txBox="1"/>
            <p:nvPr/>
          </p:nvSpPr>
          <p:spPr>
            <a:xfrm>
              <a:off x="103603" y="0"/>
              <a:ext cx="2196757" cy="400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配置管理工具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3" name="组合 32"/>
          <p:cNvGrpSpPr/>
          <p:nvPr/>
        </p:nvGrpSpPr>
        <p:grpSpPr>
          <a:xfrm>
            <a:off x="734671" y="4998524"/>
            <a:ext cx="2655512" cy="1630876"/>
            <a:chOff x="-12440" y="-607"/>
            <a:chExt cx="2355372" cy="1043086"/>
          </a:xfrm>
        </p:grpSpPr>
        <p:sp>
          <p:nvSpPr>
            <p:cNvPr id="44" name="矩形 43"/>
            <p:cNvSpPr/>
            <p:nvPr/>
          </p:nvSpPr>
          <p:spPr>
            <a:xfrm>
              <a:off x="-12440" y="256181"/>
              <a:ext cx="2355372" cy="7862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JavaScript</a:t>
              </a:r>
              <a:endPara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83"/>
            <p:cNvSpPr txBox="1"/>
            <p:nvPr/>
          </p:nvSpPr>
          <p:spPr>
            <a:xfrm>
              <a:off x="105921" y="-607"/>
              <a:ext cx="1325636" cy="311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  <a:latin typeface="Calibri" panose="020F0502020204030204" pitchFamily="34" charset="0"/>
                </a:rPr>
                <a:t>开发语言</a:t>
              </a: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82" name="文本框 81"/>
          <p:cNvSpPr txBox="1"/>
          <p:nvPr/>
        </p:nvSpPr>
        <p:spPr>
          <a:xfrm>
            <a:off x="-580525" y="709572"/>
            <a:ext cx="7044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zh-CN" altLang="en-US" sz="32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4330979" y="5730435"/>
            <a:ext cx="2007121" cy="812307"/>
            <a:chOff x="-13" y="0"/>
            <a:chExt cx="1756038" cy="556816"/>
          </a:xfrm>
        </p:grpSpPr>
        <p:sp>
          <p:nvSpPr>
            <p:cNvPr id="87" name="矩形 86"/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腾讯云云开发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3"/>
            <p:cNvSpPr txBox="1"/>
            <p:nvPr/>
          </p:nvSpPr>
          <p:spPr>
            <a:xfrm>
              <a:off x="103604" y="0"/>
              <a:ext cx="1588775" cy="4288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服务器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89" name="直接连接符 88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</a:t>
            </a:r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项目经验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8123" y="2135588"/>
            <a:ext cx="4073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较缺乏游戏开发和项目开发的经验</a:t>
            </a:r>
            <a:endParaRPr lang="en-US" altLang="zh-CN" sz="2000" dirty="0"/>
          </a:p>
          <a:p>
            <a:pPr algn="ctr"/>
            <a:r>
              <a:rPr lang="zh-CN" altLang="en-US" sz="2000" dirty="0"/>
              <a:t>但是可以学习</a:t>
            </a:r>
            <a:endParaRPr lang="en-US" altLang="zh-CN" sz="2000" dirty="0"/>
          </a:p>
        </p:txBody>
      </p:sp>
      <p:sp>
        <p:nvSpPr>
          <p:cNvPr id="12" name="矩形 11"/>
          <p:cNvSpPr/>
          <p:nvPr/>
        </p:nvSpPr>
        <p:spPr>
          <a:xfrm>
            <a:off x="7152569" y="10322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游戏设计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96000" y="2017557"/>
            <a:ext cx="37392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对主要的游戏逻辑进行了设计，包括</a:t>
            </a:r>
            <a:endParaRPr lang="en-US" altLang="zh-CN" sz="2000" dirty="0"/>
          </a:p>
          <a:p>
            <a:r>
              <a:rPr lang="en-US" altLang="zh-CN" sz="2000" dirty="0"/>
              <a:t>       1)</a:t>
            </a:r>
            <a:r>
              <a:rPr lang="zh-CN" altLang="en-US" sz="2000" dirty="0"/>
              <a:t>技能使用</a:t>
            </a:r>
            <a:endParaRPr lang="en-US" altLang="zh-CN" sz="2000" dirty="0"/>
          </a:p>
          <a:p>
            <a:r>
              <a:rPr lang="en-US" altLang="zh-CN" sz="2000" dirty="0"/>
              <a:t>       2)</a:t>
            </a:r>
            <a:r>
              <a:rPr lang="zh-CN" altLang="en-US" sz="2000" dirty="0"/>
              <a:t>地图金币显示</a:t>
            </a:r>
            <a:endParaRPr lang="en-US" altLang="zh-CN" sz="2000" dirty="0"/>
          </a:p>
          <a:p>
            <a:r>
              <a:rPr lang="en-US" altLang="zh-CN" sz="2000" dirty="0"/>
              <a:t>       3)</a:t>
            </a:r>
            <a:r>
              <a:rPr lang="zh-CN" altLang="en-US" sz="2000" dirty="0"/>
              <a:t>分数统计</a:t>
            </a:r>
            <a:endParaRPr lang="en-US" altLang="zh-CN" sz="2000" dirty="0"/>
          </a:p>
          <a:p>
            <a:r>
              <a:rPr lang="en-US" altLang="zh-CN" sz="2000" dirty="0"/>
              <a:t>       4)</a:t>
            </a:r>
            <a:r>
              <a:rPr lang="zh-CN" altLang="en-US" sz="2000" dirty="0"/>
              <a:t>难度选择</a:t>
            </a:r>
            <a:endParaRPr lang="en-US" altLang="zh-CN" sz="2000" dirty="0"/>
          </a:p>
        </p:txBody>
      </p:sp>
      <p:sp>
        <p:nvSpPr>
          <p:cNvPr id="20" name="矩形 19"/>
          <p:cNvSpPr/>
          <p:nvPr/>
        </p:nvSpPr>
        <p:spPr>
          <a:xfrm>
            <a:off x="2279924" y="4033607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18600" y="4961203"/>
            <a:ext cx="3579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 </a:t>
            </a:r>
            <a:r>
              <a:rPr lang="zh-CN" altLang="en-US" sz="2000" dirty="0"/>
              <a:t>使用</a:t>
            </a:r>
            <a:r>
              <a:rPr lang="en-US" altLang="zh-CN" sz="2000" dirty="0"/>
              <a:t>COCOMO2</a:t>
            </a:r>
            <a:r>
              <a:rPr lang="zh-CN" altLang="en-US" sz="2000" dirty="0"/>
              <a:t>模型进行简单的核算，得到总工作量为</a:t>
            </a:r>
            <a:endParaRPr lang="en-US" altLang="zh-CN" sz="2000" dirty="0"/>
          </a:p>
          <a:p>
            <a:pPr algn="ctr"/>
            <a:r>
              <a:rPr lang="en-US" altLang="zh-CN" sz="2000" dirty="0"/>
              <a:t>10.26</a:t>
            </a:r>
            <a:r>
              <a:rPr lang="zh-CN" altLang="en-US" sz="2000" dirty="0"/>
              <a:t>个人月</a:t>
            </a:r>
            <a:endParaRPr lang="en-US" altLang="zh-CN" sz="2000" dirty="0"/>
          </a:p>
          <a:p>
            <a:pPr algn="ctr"/>
            <a:endParaRPr lang="en-US" altLang="zh-CN" sz="2000" dirty="0"/>
          </a:p>
        </p:txBody>
      </p:sp>
      <p:sp>
        <p:nvSpPr>
          <p:cNvPr id="15" name="矩形 14"/>
          <p:cNvSpPr/>
          <p:nvPr/>
        </p:nvSpPr>
        <p:spPr>
          <a:xfrm>
            <a:off x="6956368" y="4046904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平台限制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304583" y="5032211"/>
            <a:ext cx="3334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微信平台的小游戏的规模有所限制，游戏压缩包的规模限制在</a:t>
            </a:r>
            <a:r>
              <a:rPr lang="en-US" altLang="zh-CN" sz="2000" dirty="0"/>
              <a:t>4MB</a:t>
            </a:r>
            <a:r>
              <a:rPr lang="zh-CN" altLang="en-US" sz="2000" dirty="0"/>
              <a:t>以内。</a:t>
            </a:r>
            <a:endParaRPr lang="en-US" altLang="zh-CN" sz="20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/>
          <a:srcRect l="23665" t="17864" r="23981" b="12233"/>
          <a:stretch>
            <a:fillRect/>
          </a:stretch>
        </p:blipFill>
        <p:spPr>
          <a:xfrm>
            <a:off x="8730717" y="2494888"/>
            <a:ext cx="3151948" cy="236724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</a:t>
            </a:r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项目成本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8124" y="2135588"/>
            <a:ext cx="3708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项目成本主要包含：开发，团队建设，杂物费，一共</a:t>
            </a:r>
            <a:r>
              <a:rPr lang="en-US" altLang="zh-CN" dirty="0"/>
              <a:t>29139.12</a:t>
            </a:r>
            <a:r>
              <a:rPr lang="zh-CN" altLang="en-US" dirty="0"/>
              <a:t>元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8333928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游戏收入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315387" y="2154833"/>
            <a:ext cx="397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接受微信小游戏推广，通过广告变现</a:t>
            </a:r>
            <a:endParaRPr lang="en-US" altLang="zh-CN" dirty="0"/>
          </a:p>
        </p:txBody>
      </p:sp>
      <p:pic>
        <p:nvPicPr>
          <p:cNvPr id="14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965" y="2879627"/>
            <a:ext cx="7000374" cy="38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4126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操作可行性与社会可行性</a:t>
            </a:r>
          </a:p>
        </p:txBody>
      </p:sp>
      <p:sp>
        <p:nvSpPr>
          <p:cNvPr id="41" name="六边形 40"/>
          <p:cNvSpPr/>
          <p:nvPr/>
        </p:nvSpPr>
        <p:spPr>
          <a:xfrm rot="5400000">
            <a:off x="5716337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Oval 9"/>
          <p:cNvSpPr/>
          <p:nvPr/>
        </p:nvSpPr>
        <p:spPr>
          <a:xfrm>
            <a:off x="5975425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六边形 42"/>
          <p:cNvSpPr/>
          <p:nvPr/>
        </p:nvSpPr>
        <p:spPr>
          <a:xfrm rot="5400000">
            <a:off x="5755572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Oval 23"/>
          <p:cNvSpPr/>
          <p:nvPr/>
        </p:nvSpPr>
        <p:spPr>
          <a:xfrm>
            <a:off x="6014660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Oval 30"/>
          <p:cNvSpPr/>
          <p:nvPr/>
        </p:nvSpPr>
        <p:spPr>
          <a:xfrm>
            <a:off x="956301" y="5111777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TextBox 33"/>
          <p:cNvSpPr txBox="1"/>
          <p:nvPr/>
        </p:nvSpPr>
        <p:spPr>
          <a:xfrm>
            <a:off x="6875204" y="3690032"/>
            <a:ext cx="4076056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游戏内容简单，没有血腥画面，不会侵犯到他人，集体或国家的利益，亦没有违反国家法律。</a:t>
            </a:r>
          </a:p>
        </p:txBody>
      </p:sp>
      <p:sp>
        <p:nvSpPr>
          <p:cNvPr id="49" name="TextBox 33"/>
          <p:cNvSpPr txBox="1"/>
          <p:nvPr/>
        </p:nvSpPr>
        <p:spPr>
          <a:xfrm>
            <a:off x="6960970" y="1999473"/>
            <a:ext cx="4076056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游戏画面健康美观，无传达不良信息，不会夹带私货，老少皆宜，不会对青少年的思想成长造成负面影响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70936" y="914762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社会可行性：</a:t>
            </a:r>
          </a:p>
        </p:txBody>
      </p:sp>
      <p:sp>
        <p:nvSpPr>
          <p:cNvPr id="51" name="六边形 50"/>
          <p:cNvSpPr/>
          <p:nvPr/>
        </p:nvSpPr>
        <p:spPr>
          <a:xfrm rot="5400000">
            <a:off x="436013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Oval 9"/>
          <p:cNvSpPr/>
          <p:nvPr/>
        </p:nvSpPr>
        <p:spPr>
          <a:xfrm>
            <a:off x="695101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六边形 52"/>
          <p:cNvSpPr/>
          <p:nvPr/>
        </p:nvSpPr>
        <p:spPr>
          <a:xfrm rot="5400000">
            <a:off x="475248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Oval 23"/>
          <p:cNvSpPr/>
          <p:nvPr/>
        </p:nvSpPr>
        <p:spPr>
          <a:xfrm>
            <a:off x="734336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5" name="TextBox 33"/>
          <p:cNvSpPr txBox="1"/>
          <p:nvPr/>
        </p:nvSpPr>
        <p:spPr>
          <a:xfrm>
            <a:off x="1594880" y="3690032"/>
            <a:ext cx="3941470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根据我们的调研，微信上不乏收益较好的大型游戏，所以我们小组认为我们的游戏可以在微信中被接受</a:t>
            </a:r>
          </a:p>
        </p:txBody>
      </p:sp>
      <p:sp>
        <p:nvSpPr>
          <p:cNvPr id="56" name="TextBox 33"/>
          <p:cNvSpPr txBox="1"/>
          <p:nvPr/>
        </p:nvSpPr>
        <p:spPr>
          <a:xfrm>
            <a:off x="1680646" y="1999473"/>
            <a:ext cx="3900800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200">
              <a:lnSpc>
                <a:spcPts val="1600"/>
              </a:lnSpc>
              <a:defRPr sz="1255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游戏市场份额逐年上升，玩家们渴望玩到有新意的游戏，我们小组认为我们改早的飞翔小鸟游戏可以被他们所接受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99611" y="905940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操作可行性：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847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SWOT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分析</a:t>
            </a:r>
          </a:p>
        </p:txBody>
      </p:sp>
      <p:sp>
        <p:nvSpPr>
          <p:cNvPr id="13" name="îSḻïḍê"/>
          <p:cNvSpPr/>
          <p:nvPr/>
        </p:nvSpPr>
        <p:spPr>
          <a:xfrm>
            <a:off x="5561164" y="272855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iSľiḑé"/>
          <p:cNvSpPr/>
          <p:nvPr/>
        </p:nvSpPr>
        <p:spPr>
          <a:xfrm>
            <a:off x="5802905" y="296006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6" name="直接连接符 23"/>
          <p:cNvCxnSpPr>
            <a:stCxn id="13" idx="1"/>
          </p:cNvCxnSpPr>
          <p:nvPr/>
        </p:nvCxnSpPr>
        <p:spPr>
          <a:xfrm flipH="1" flipV="1">
            <a:off x="5343892" y="251127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4"/>
          <p:cNvCxnSpPr>
            <a:stCxn id="13" idx="5"/>
          </p:cNvCxnSpPr>
          <p:nvPr/>
        </p:nvCxnSpPr>
        <p:spPr>
          <a:xfrm>
            <a:off x="6430755" y="359814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5"/>
          <p:cNvCxnSpPr>
            <a:stCxn id="13" idx="7"/>
          </p:cNvCxnSpPr>
          <p:nvPr/>
        </p:nvCxnSpPr>
        <p:spPr>
          <a:xfrm flipV="1">
            <a:off x="6430755" y="250607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26"/>
          <p:cNvCxnSpPr/>
          <p:nvPr/>
        </p:nvCxnSpPr>
        <p:spPr>
          <a:xfrm flipV="1">
            <a:off x="6579953" y="323794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27"/>
          <p:cNvCxnSpPr>
            <a:stCxn id="13" idx="3"/>
          </p:cNvCxnSpPr>
          <p:nvPr/>
        </p:nvCxnSpPr>
        <p:spPr>
          <a:xfrm flipH="1">
            <a:off x="5343892" y="359814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8"/>
          <p:cNvCxnSpPr/>
          <p:nvPr/>
        </p:nvCxnSpPr>
        <p:spPr>
          <a:xfrm flipH="1" flipV="1">
            <a:off x="5371208" y="323794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9"/>
          <p:cNvCxnSpPr>
            <a:stCxn id="13" idx="0"/>
          </p:cNvCxnSpPr>
          <p:nvPr/>
        </p:nvCxnSpPr>
        <p:spPr>
          <a:xfrm flipH="1" flipV="1">
            <a:off x="6067653" y="256868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0"/>
          <p:cNvCxnSpPr>
            <a:stCxn id="13" idx="4"/>
          </p:cNvCxnSpPr>
          <p:nvPr/>
        </p:nvCxnSpPr>
        <p:spPr>
          <a:xfrm flipH="1">
            <a:off x="6066201" y="374734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ṥ1îḓe"/>
          <p:cNvSpPr/>
          <p:nvPr/>
        </p:nvSpPr>
        <p:spPr bwMode="auto">
          <a:xfrm>
            <a:off x="5618572" y="386578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5" name="ï$ļîḓé"/>
          <p:cNvSpPr/>
          <p:nvPr/>
        </p:nvSpPr>
        <p:spPr bwMode="auto">
          <a:xfrm>
            <a:off x="6486213" y="365941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6" name="ísḷíďê"/>
          <p:cNvSpPr/>
          <p:nvPr/>
        </p:nvSpPr>
        <p:spPr bwMode="auto">
          <a:xfrm>
            <a:off x="4310570" y="366086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7" name="ïsļîḍè"/>
          <p:cNvSpPr/>
          <p:nvPr/>
        </p:nvSpPr>
        <p:spPr bwMode="auto">
          <a:xfrm>
            <a:off x="6486213" y="147214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28" name="îṡ1íḍè"/>
          <p:cNvSpPr/>
          <p:nvPr/>
        </p:nvSpPr>
        <p:spPr bwMode="auto">
          <a:xfrm>
            <a:off x="4310570" y="147795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9" name="iŝḷïḓê"/>
          <p:cNvSpPr/>
          <p:nvPr/>
        </p:nvSpPr>
        <p:spPr bwMode="auto">
          <a:xfrm>
            <a:off x="5619299" y="192412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0" name="îşlíḑé"/>
          <p:cNvSpPr/>
          <p:nvPr/>
        </p:nvSpPr>
        <p:spPr bwMode="auto">
          <a:xfrm>
            <a:off x="6696222" y="278813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1" name="íSlíḓè"/>
          <p:cNvSpPr/>
          <p:nvPr/>
        </p:nvSpPr>
        <p:spPr bwMode="auto">
          <a:xfrm>
            <a:off x="4756016" y="278959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2" name="iŝ1íḋè"/>
          <p:cNvSpPr/>
          <p:nvPr/>
        </p:nvSpPr>
        <p:spPr>
          <a:xfrm>
            <a:off x="5937810" y="215136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3" name="iṡlïdè"/>
          <p:cNvSpPr/>
          <p:nvPr/>
        </p:nvSpPr>
        <p:spPr>
          <a:xfrm>
            <a:off x="6907913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4" name="iṩḷíḑe"/>
          <p:cNvSpPr/>
          <p:nvPr/>
        </p:nvSpPr>
        <p:spPr>
          <a:xfrm>
            <a:off x="5937810" y="409302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5" name="ïṩľïďê"/>
          <p:cNvSpPr/>
          <p:nvPr/>
        </p:nvSpPr>
        <p:spPr>
          <a:xfrm>
            <a:off x="4966980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9843" y="1072296"/>
            <a:ext cx="4119458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项目成员有</a:t>
            </a:r>
            <a:r>
              <a:rPr lang="en-US" altLang="zh-CN" dirty="0"/>
              <a:t>web</a:t>
            </a:r>
            <a:r>
              <a:rPr lang="zh-CN" altLang="en-US" dirty="0"/>
              <a:t>学习经验，容易上手微信开发者工具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游戏样式新颖，市场上未出现过。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微信小程序投入资金较少</a:t>
            </a:r>
            <a:endParaRPr lang="en-US" altLang="zh-CN" dirty="0"/>
          </a:p>
        </p:txBody>
      </p:sp>
      <p:sp>
        <p:nvSpPr>
          <p:cNvPr id="37" name="矩形 36"/>
          <p:cNvSpPr/>
          <p:nvPr/>
        </p:nvSpPr>
        <p:spPr>
          <a:xfrm>
            <a:off x="7801643" y="4345817"/>
            <a:ext cx="4237957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市面上游戏种类庞多，都是潜在的竞争者，竞争压力大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广告收费的形式容易失去用户</a:t>
            </a:r>
            <a:endParaRPr lang="en-US" altLang="zh-CN" dirty="0"/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824736" y="1072296"/>
            <a:ext cx="3979432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游戏项目较大，存在不能够完全布置在微信小游戏平台上的风险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开发成员缺乏项目开发经验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项目组资金较紧张，在美工，游戏优化存在投入不足的风险</a:t>
            </a:r>
            <a:endParaRPr lang="en-US" altLang="zh-CN" dirty="0"/>
          </a:p>
        </p:txBody>
      </p:sp>
      <p:sp>
        <p:nvSpPr>
          <p:cNvPr id="39" name="矩形 38"/>
          <p:cNvSpPr/>
          <p:nvPr/>
        </p:nvSpPr>
        <p:spPr>
          <a:xfrm>
            <a:off x="152400" y="4207319"/>
            <a:ext cx="4158170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现在市场上手游市场巨大，微信小游戏有着较多的用户量，是一个较好的推广平台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微信平台有存在对小游戏的扶植计划，可以对优秀的小游戏进行资源倾斜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03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需求规格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/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2093776" y="5917065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/>
          <p:cNvSpPr/>
          <p:nvPr/>
        </p:nvSpPr>
        <p:spPr>
          <a:xfrm rot="8097871">
            <a:off x="429637" y="5784627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/>
          <p:cNvSpPr/>
          <p:nvPr/>
        </p:nvSpPr>
        <p:spPr>
          <a:xfrm rot="8097871">
            <a:off x="9816964" y="5171043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Rectangle 13"/>
          <p:cNvSpPr/>
          <p:nvPr/>
        </p:nvSpPr>
        <p:spPr>
          <a:xfrm rot="5400000">
            <a:off x="8386961" y="1241136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14" name="Rectangle 7"/>
          <p:cNvSpPr/>
          <p:nvPr/>
        </p:nvSpPr>
        <p:spPr>
          <a:xfrm rot="5400000">
            <a:off x="6404775" y="3223321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5" dirty="0">
              <a:latin typeface="+mj-lt"/>
            </a:endParaRPr>
          </a:p>
        </p:txBody>
      </p:sp>
      <p:sp>
        <p:nvSpPr>
          <p:cNvPr id="15" name="Title 20"/>
          <p:cNvSpPr txBox="1"/>
          <p:nvPr/>
        </p:nvSpPr>
        <p:spPr>
          <a:xfrm>
            <a:off x="6564033" y="3585687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0" dirty="0">
                <a:solidFill>
                  <a:schemeClr val="bg1"/>
                </a:solidFill>
                <a:latin typeface="+mj-lt"/>
                <a:cs typeface="Lato Light"/>
              </a:rPr>
              <a:t>01</a:t>
            </a:r>
          </a:p>
        </p:txBody>
      </p:sp>
      <p:sp>
        <p:nvSpPr>
          <p:cNvPr id="18" name="Title 20"/>
          <p:cNvSpPr txBox="1"/>
          <p:nvPr/>
        </p:nvSpPr>
        <p:spPr>
          <a:xfrm>
            <a:off x="10416374" y="3600696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5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19" name="Rectangle 14"/>
          <p:cNvSpPr/>
          <p:nvPr/>
        </p:nvSpPr>
        <p:spPr>
          <a:xfrm rot="16200000" flipH="1">
            <a:off x="3442804" y="2025210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0" name="Rectangle 8"/>
          <p:cNvSpPr/>
          <p:nvPr/>
        </p:nvSpPr>
        <p:spPr>
          <a:xfrm rot="16200000" flipH="1">
            <a:off x="5058180" y="3640588"/>
            <a:ext cx="396221" cy="1712912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1" name="Title 20"/>
          <p:cNvSpPr txBox="1"/>
          <p:nvPr/>
        </p:nvSpPr>
        <p:spPr>
          <a:xfrm flipH="1">
            <a:off x="3311760" y="4393656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02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/>
          <p:cNvSpPr txBox="1"/>
          <p:nvPr/>
        </p:nvSpPr>
        <p:spPr>
          <a:xfrm flipH="1">
            <a:off x="1072747" y="4394876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20%</a:t>
            </a:r>
          </a:p>
        </p:txBody>
      </p:sp>
      <p:cxnSp>
        <p:nvCxnSpPr>
          <p:cNvPr id="49" name="直接连接符 62"/>
          <p:cNvCxnSpPr/>
          <p:nvPr/>
        </p:nvCxnSpPr>
        <p:spPr>
          <a:xfrm>
            <a:off x="6107577" y="2981221"/>
            <a:ext cx="5170" cy="226568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131999" y="659997"/>
            <a:ext cx="314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66B5C4"/>
                </a:solidFill>
                <a:latin typeface="+mj-lt"/>
              </a:rPr>
              <a:t>项目总结</a:t>
            </a:r>
          </a:p>
        </p:txBody>
      </p:sp>
      <p:sp>
        <p:nvSpPr>
          <p:cNvPr id="50" name="TextBox 103"/>
          <p:cNvSpPr txBox="1"/>
          <p:nvPr/>
        </p:nvSpPr>
        <p:spPr>
          <a:xfrm>
            <a:off x="5666137" y="4278617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103"/>
          <p:cNvSpPr txBox="1"/>
          <p:nvPr/>
        </p:nvSpPr>
        <p:spPr>
          <a:xfrm>
            <a:off x="3358379" y="3481469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5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项目总结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需求规格更改情况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" y="910252"/>
            <a:ext cx="11137392" cy="530177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6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用户类型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是否明确了用户类别？明确了用户代表？是否合理？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 25"/>
          <p:cNvSpPr txBox="1"/>
          <p:nvPr/>
        </p:nvSpPr>
        <p:spPr>
          <a:xfrm>
            <a:off x="1657628" y="1419096"/>
            <a:ext cx="313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手游爱好者</a:t>
            </a:r>
          </a:p>
        </p:txBody>
      </p:sp>
      <p:sp>
        <p:nvSpPr>
          <p:cNvPr id="5" name="椭圆 4"/>
          <p:cNvSpPr/>
          <p:nvPr/>
        </p:nvSpPr>
        <p:spPr>
          <a:xfrm>
            <a:off x="3874208" y="264730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409151" y="264730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Group 23"/>
          <p:cNvGrpSpPr/>
          <p:nvPr/>
        </p:nvGrpSpPr>
        <p:grpSpPr bwMode="auto">
          <a:xfrm>
            <a:off x="4125033" y="287728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37" name="Freeform 24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8" name="Rectangle 25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8" name="Group 27"/>
          <p:cNvGrpSpPr/>
          <p:nvPr/>
        </p:nvGrpSpPr>
        <p:grpSpPr bwMode="auto">
          <a:xfrm>
            <a:off x="1677769" y="288363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32" name="Freeform 28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3" name="Freeform 29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4" name="Freeform 30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5" name="Freeform 31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6" name="Freeform 32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9" name="Line 45"/>
          <p:cNvSpPr>
            <a:spLocks noChangeShapeType="1"/>
          </p:cNvSpPr>
          <p:nvPr/>
        </p:nvSpPr>
        <p:spPr bwMode="auto">
          <a:xfrm>
            <a:off x="3144618" y="285611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10" name="文本框1"/>
          <p:cNvSpPr txBox="1"/>
          <p:nvPr/>
        </p:nvSpPr>
        <p:spPr>
          <a:xfrm>
            <a:off x="1597209" y="362915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朱涵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1" name="文本框2"/>
          <p:cNvSpPr/>
          <p:nvPr/>
        </p:nvSpPr>
        <p:spPr>
          <a:xfrm>
            <a:off x="750284" y="3852958"/>
            <a:ext cx="2288884" cy="15859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据</a:t>
            </a:r>
            <a:r>
              <a:rPr lang="en-US" altLang="zh-CN" sz="1100" dirty="0" err="1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taptap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统计 玩过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166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个手游 热门的有原神  光遇 三国杀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compass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狂野飙车 无尽灵魂 字走三国 放置江湖 明日方舟 一起来捉妖 阴阳师 荒野乱斗 崩坏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3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明日之后 末剑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2" name="文本框1"/>
          <p:cNvSpPr txBox="1"/>
          <p:nvPr/>
        </p:nvSpPr>
        <p:spPr>
          <a:xfrm>
            <a:off x="3994398" y="36291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陈正祎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2"/>
          <p:cNvSpPr/>
          <p:nvPr/>
        </p:nvSpPr>
        <p:spPr>
          <a:xfrm>
            <a:off x="3250066" y="385295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玩过原神 荒野乱斗 公主连结等等热门手游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4" name="文本框 59"/>
          <p:cNvSpPr txBox="1"/>
          <p:nvPr/>
        </p:nvSpPr>
        <p:spPr>
          <a:xfrm>
            <a:off x="7197872" y="1419096"/>
            <a:ext cx="3872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非手游爱好者</a:t>
            </a:r>
          </a:p>
        </p:txBody>
      </p:sp>
      <p:sp>
        <p:nvSpPr>
          <p:cNvPr id="15" name="椭圆 14"/>
          <p:cNvSpPr/>
          <p:nvPr/>
        </p:nvSpPr>
        <p:spPr>
          <a:xfrm>
            <a:off x="9776975" y="264730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7311918" y="264730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7" name="Group 23"/>
          <p:cNvGrpSpPr/>
          <p:nvPr/>
        </p:nvGrpSpPr>
        <p:grpSpPr bwMode="auto">
          <a:xfrm>
            <a:off x="10027800" y="287728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1" name="Rectangle 26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18" name="Group 27"/>
          <p:cNvGrpSpPr/>
          <p:nvPr/>
        </p:nvGrpSpPr>
        <p:grpSpPr bwMode="auto">
          <a:xfrm>
            <a:off x="7580536" y="288363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24" name="Freeform 28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6" name="Freeform 30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7" name="Freeform 31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8" name="Freeform 32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19" name="Line 45"/>
          <p:cNvSpPr>
            <a:spLocks noChangeShapeType="1"/>
          </p:cNvSpPr>
          <p:nvPr/>
        </p:nvSpPr>
        <p:spPr bwMode="auto">
          <a:xfrm>
            <a:off x="9047385" y="285611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20" name="文本框1"/>
          <p:cNvSpPr txBox="1"/>
          <p:nvPr/>
        </p:nvSpPr>
        <p:spPr>
          <a:xfrm>
            <a:off x="7397389" y="36291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童子涵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1" name="文本框2"/>
          <p:cNvSpPr/>
          <p:nvPr/>
        </p:nvSpPr>
        <p:spPr>
          <a:xfrm>
            <a:off x="6653051" y="385295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非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手游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爱好，但是爱好电脑游戏，最近正在玩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NBA2K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和反恐精英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2" name="文本框1"/>
          <p:cNvSpPr txBox="1"/>
          <p:nvPr/>
        </p:nvSpPr>
        <p:spPr>
          <a:xfrm>
            <a:off x="9794576" y="362915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杨枨老师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3" name="文本框2"/>
          <p:cNvSpPr/>
          <p:nvPr/>
        </p:nvSpPr>
        <p:spPr>
          <a:xfrm>
            <a:off x="9152833" y="3852958"/>
            <a:ext cx="2288884" cy="316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项目的最终用户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需求规格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是否明确了用户类别？明确了用户代表？是否合理？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 25"/>
          <p:cNvSpPr txBox="1"/>
          <p:nvPr/>
        </p:nvSpPr>
        <p:spPr>
          <a:xfrm>
            <a:off x="4125033" y="1327656"/>
            <a:ext cx="313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管理员</a:t>
            </a:r>
          </a:p>
        </p:txBody>
      </p:sp>
      <p:sp>
        <p:nvSpPr>
          <p:cNvPr id="5" name="椭圆 4"/>
          <p:cNvSpPr/>
          <p:nvPr/>
        </p:nvSpPr>
        <p:spPr>
          <a:xfrm>
            <a:off x="6341613" y="255586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876556" y="255586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Group 23"/>
          <p:cNvGrpSpPr/>
          <p:nvPr/>
        </p:nvGrpSpPr>
        <p:grpSpPr bwMode="auto">
          <a:xfrm>
            <a:off x="6592438" y="278584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37" name="Freeform 24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8" name="Rectangle 25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9" name="Rectangle 26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8" name="Group 27"/>
          <p:cNvGrpSpPr/>
          <p:nvPr/>
        </p:nvGrpSpPr>
        <p:grpSpPr bwMode="auto">
          <a:xfrm>
            <a:off x="4145174" y="279219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32" name="Freeform 28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3" name="Freeform 29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4" name="Freeform 30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5" name="Freeform 31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6" name="Freeform 32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9" name="Line 45"/>
          <p:cNvSpPr>
            <a:spLocks noChangeShapeType="1"/>
          </p:cNvSpPr>
          <p:nvPr/>
        </p:nvSpPr>
        <p:spPr bwMode="auto">
          <a:xfrm>
            <a:off x="5612023" y="276467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10" name="文本框1"/>
          <p:cNvSpPr txBox="1"/>
          <p:nvPr/>
        </p:nvSpPr>
        <p:spPr>
          <a:xfrm>
            <a:off x="3962022" y="353771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赵正一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2" name="文本框1"/>
          <p:cNvSpPr txBox="1"/>
          <p:nvPr/>
        </p:nvSpPr>
        <p:spPr>
          <a:xfrm>
            <a:off x="6451388" y="3537716"/>
            <a:ext cx="821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岑盛泽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2"/>
          <p:cNvSpPr/>
          <p:nvPr/>
        </p:nvSpPr>
        <p:spPr>
          <a:xfrm>
            <a:off x="5717471" y="376151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玩过原神 荒野乱斗 公主连结等等热门手游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40" name="文本框2"/>
          <p:cNvSpPr/>
          <p:nvPr/>
        </p:nvSpPr>
        <p:spPr>
          <a:xfrm>
            <a:off x="3149465" y="3982215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长春理工同学，有比较丰富的项目开发经验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7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界面调研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70" y="1730620"/>
            <a:ext cx="6512918" cy="495564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82168" y="1361296"/>
            <a:ext cx="4158170" cy="923322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dirty="0"/>
              <a:t>       在制作界面原型上，我们编写了简单的界面样式调研问卷，征集了用户的需求。</a:t>
            </a:r>
            <a:r>
              <a:rPr lang="en-US" altLang="zh-CN" dirty="0"/>
              <a:t>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547" y="113190"/>
            <a:ext cx="163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业务流图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80" y="636410"/>
            <a:ext cx="8073277" cy="610589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2803" y="1143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功能性需求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18" y="637520"/>
            <a:ext cx="9096375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7290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非功能性需求</a:t>
            </a:r>
          </a:p>
        </p:txBody>
      </p:sp>
      <p:sp>
        <p:nvSpPr>
          <p:cNvPr id="7" name="矩形 6"/>
          <p:cNvSpPr/>
          <p:nvPr/>
        </p:nvSpPr>
        <p:spPr>
          <a:xfrm>
            <a:off x="2675212" y="827266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内部数据需求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2717" y="1654638"/>
            <a:ext cx="54685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/>
            <a:r>
              <a:rPr lang="zh-CN" altLang="zh-CN" sz="2000" dirty="0"/>
              <a:t>类似于角色、地图皮肤等数据，将由我们自己直接设计并且测量数据，制作成相应的记录，导入数据库中，供直接调用。</a:t>
            </a:r>
          </a:p>
          <a:p>
            <a:pPr indent="266700" algn="just"/>
            <a:r>
              <a:rPr lang="en-US" altLang="zh-CN" sz="2000" dirty="0"/>
              <a:t> </a:t>
            </a:r>
            <a:r>
              <a:rPr lang="zh-CN" altLang="zh-CN" sz="2000" dirty="0"/>
              <a:t>没有所有数据应该都有符合的名称，属性不会出现空缺。</a:t>
            </a:r>
          </a:p>
          <a:p>
            <a:pPr indent="266700" algn="just"/>
            <a:r>
              <a:rPr lang="en-US" altLang="zh-CN" sz="2000" dirty="0"/>
              <a:t> </a:t>
            </a:r>
            <a:r>
              <a:rPr lang="zh-CN" altLang="zh-CN" sz="2000" dirty="0"/>
              <a:t>由于游戏并没可以自填的输入口，所以不需要再额外设计函数，检验玩家的输入是否符合规范</a:t>
            </a:r>
          </a:p>
        </p:txBody>
      </p:sp>
      <p:sp>
        <p:nvSpPr>
          <p:cNvPr id="9" name="矩形 8"/>
          <p:cNvSpPr/>
          <p:nvPr/>
        </p:nvSpPr>
        <p:spPr>
          <a:xfrm>
            <a:off x="8043988" y="8313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适应性需求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543882" y="1716820"/>
            <a:ext cx="45783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76225" algn="just"/>
            <a:r>
              <a:rPr lang="zh-CN" altLang="zh-CN" sz="2000" dirty="0"/>
              <a:t>在适应性要求中，由于游戏依托微信小程序平台，所以要求玩家手机必须安装微信</a:t>
            </a:r>
            <a:r>
              <a:rPr lang="en-US" altLang="zh-CN" sz="2000" dirty="0"/>
              <a:t>APP</a:t>
            </a:r>
            <a:r>
              <a:rPr lang="zh-CN" altLang="zh-CN" sz="2000" dirty="0"/>
              <a:t>，并且微信能够正常运行，可以打开微信小游戏界面。除此之外没有其他要求。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997289" y="4030541"/>
            <a:ext cx="4933993" cy="1888204"/>
            <a:chOff x="1125504" y="1391265"/>
            <a:chExt cx="4933993" cy="1888204"/>
          </a:xfrm>
        </p:grpSpPr>
        <p:sp>
          <p:nvSpPr>
            <p:cNvPr id="12" name="矩形 11"/>
            <p:cNvSpPr/>
            <p:nvPr/>
          </p:nvSpPr>
          <p:spPr>
            <a:xfrm>
              <a:off x="2803426" y="1391265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安全性需求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25504" y="2263806"/>
              <a:ext cx="49339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本游戏在安全性上没有任何问题，不需要再额外在设计函数或者功能，去进行安全性的检测。</a:t>
              </a:r>
              <a:endParaRPr lang="en-US" altLang="zh-CN" sz="2000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60720" y="3917436"/>
            <a:ext cx="4933993" cy="2195980"/>
            <a:chOff x="1125504" y="1391265"/>
            <a:chExt cx="4933993" cy="2195980"/>
          </a:xfrm>
        </p:grpSpPr>
        <p:sp>
          <p:nvSpPr>
            <p:cNvPr id="15" name="矩形 14"/>
            <p:cNvSpPr/>
            <p:nvPr/>
          </p:nvSpPr>
          <p:spPr>
            <a:xfrm>
              <a:off x="2803426" y="1391265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保密性需求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25504" y="2263806"/>
              <a:ext cx="49339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/>
                <a:t>在保密性要求上，由于登录是直接请求微信权限，同时不请求玩家的真名和身份证，所以游戏并没有特别的保密和私密性需求。游戏并不额外设计功能保障这一部分需求。</a:t>
              </a:r>
              <a:endParaRPr lang="en-US" altLang="zh-CN" sz="2000" dirty="0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9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界面原型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录制_2021_01_20_19_22_15_7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887" y="637520"/>
            <a:ext cx="10944225" cy="6185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9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关键算法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F4EB721-81EA-41AA-A977-EA8EF1374795}"/>
                  </a:ext>
                </a:extLst>
              </p:cNvPr>
              <p:cNvSpPr txBox="1"/>
              <p:nvPr/>
            </p:nvSpPr>
            <p:spPr>
              <a:xfrm>
                <a:off x="4298623" y="1234912"/>
                <a:ext cx="6759018" cy="1249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基础属性：</a:t>
                </a:r>
                <a:endParaRPr lang="en-US" altLang="zh-CN" dirty="0"/>
              </a:p>
              <a:p>
                <a:r>
                  <a:rPr lang="en-US" altLang="zh-CN" dirty="0"/>
                  <a:t>       </a:t>
                </a:r>
                <a:r>
                  <a:rPr lang="zh-CN" altLang="en-US" dirty="0"/>
                  <a:t>弹跳力：影响每次单机屏幕时，小鸟的上升高度，具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up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up</m:t>
                        </m:r>
                      </m:sub>
                    </m:sSub>
                  </m:oMath>
                </a14:m>
                <a:r>
                  <a:rPr lang="zh-CN" altLang="en-US" dirty="0"/>
                  <a:t>表示速度，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代表弹跳力属性值，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dirty="0"/>
                  <a:t>固定系数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F4EB721-81EA-41AA-A977-EA8EF1374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23" y="1234912"/>
                <a:ext cx="6759018" cy="1249701"/>
              </a:xfrm>
              <a:prstGeom prst="rect">
                <a:avLst/>
              </a:prstGeom>
              <a:blipFill>
                <a:blip r:embed="rId2"/>
                <a:stretch>
                  <a:fillRect l="-721" t="-2927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8F4E90C-6320-4C23-B29C-AD9F8A4F2C0E}"/>
                  </a:ext>
                </a:extLst>
              </p:cNvPr>
              <p:cNvSpPr/>
              <p:nvPr/>
            </p:nvSpPr>
            <p:spPr>
              <a:xfrm>
                <a:off x="4298622" y="2529900"/>
                <a:ext cx="687856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       </a:t>
                </a:r>
                <a:r>
                  <a:rPr lang="zh-CN" altLang="en-US" dirty="0"/>
                  <a:t>体重：影响小鸟下落的速度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𝑑𝑜𝑤𝑛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𝑑𝑜𝑤𝑛</m:t>
                        </m:r>
                      </m:sub>
                    </m:sSub>
                  </m:oMath>
                </a14:m>
                <a:r>
                  <a:rPr lang="zh-CN" altLang="en-US" dirty="0"/>
                  <a:t>表示速度，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代表体重属性值，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dirty="0"/>
                  <a:t>固定系数，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表示时间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8F4E90C-6320-4C23-B29C-AD9F8A4F2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22" y="2529900"/>
                <a:ext cx="6878565" cy="923330"/>
              </a:xfrm>
              <a:prstGeom prst="rect">
                <a:avLst/>
              </a:prstGeom>
              <a:blipFill>
                <a:blip r:embed="rId3"/>
                <a:stretch>
                  <a:fillRect t="-3311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6C74A6C-25E1-44DD-A4AC-CC287DED9C5B}"/>
                  </a:ext>
                </a:extLst>
              </p:cNvPr>
              <p:cNvSpPr/>
              <p:nvPr/>
            </p:nvSpPr>
            <p:spPr>
              <a:xfrm>
                <a:off x="4298621" y="3670434"/>
                <a:ext cx="7098384" cy="948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       </a:t>
                </a:r>
                <a:r>
                  <a:rPr lang="zh-CN" altLang="en-US" dirty="0"/>
                  <a:t>速度：影响水管移动的速度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fly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zh-CN" dirty="0"/>
              </a:p>
              <a:p>
                <a:pPr algn="ctr"/>
                <a:r>
                  <a:rPr lang="en-US" altLang="zh-CN" dirty="0"/>
                  <a:t>v</a:t>
                </a:r>
                <a:r>
                  <a:rPr lang="zh-CN" altLang="en-US" dirty="0"/>
                  <a:t>表示速度，</a:t>
                </a:r>
                <a:r>
                  <a:rPr lang="en-US" altLang="zh-CN" dirty="0"/>
                  <a:t>z</a:t>
                </a:r>
                <a:r>
                  <a:rPr lang="zh-CN" altLang="en-US" dirty="0"/>
                  <a:t>表示速度属性值，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dirty="0"/>
                  <a:t>固定系数，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表示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关卡</m:t>
                    </m:r>
                  </m:oMath>
                </a14:m>
                <a:r>
                  <a:rPr lang="zh-CN" altLang="en-US" dirty="0"/>
                  <a:t>难度系数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6C74A6C-25E1-44DD-A4AC-CC287DED9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21" y="3670434"/>
                <a:ext cx="7098384" cy="948849"/>
              </a:xfrm>
              <a:prstGeom prst="rect">
                <a:avLst/>
              </a:prstGeom>
              <a:blipFill>
                <a:blip r:embed="rId4"/>
                <a:stretch>
                  <a:fillRect l="-515" t="-3205" r="-429"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299B4F9B-2164-4BF3-9D88-33EEF141CCC2}"/>
              </a:ext>
            </a:extLst>
          </p:cNvPr>
          <p:cNvSpPr/>
          <p:nvPr/>
        </p:nvSpPr>
        <p:spPr>
          <a:xfrm>
            <a:off x="4298621" y="4818731"/>
            <a:ext cx="68785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技能：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不同的角色有不同的技能，每一个技能在游戏中只能使用一次。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76D6ED7-34D5-410F-A9C1-184FF5B682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39" r="2250" b="7526"/>
          <a:stretch>
            <a:fillRect/>
          </a:stretch>
        </p:blipFill>
        <p:spPr>
          <a:xfrm>
            <a:off x="529465" y="727693"/>
            <a:ext cx="3138315" cy="588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9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项目设计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7384" y="162144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项目介绍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25656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项目分工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359191" y="1800367"/>
            <a:ext cx="9540513" cy="2028265"/>
            <a:chOff x="577605" y="1214438"/>
            <a:chExt cx="8617213" cy="1831975"/>
          </a:xfrm>
        </p:grpSpPr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605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8"/>
            <p:cNvSpPr txBox="1">
              <a:spLocks noChangeArrowheads="1"/>
            </p:cNvSpPr>
            <p:nvPr/>
          </p:nvSpPr>
          <p:spPr bwMode="auto">
            <a:xfrm>
              <a:off x="976861" y="1477147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设计</a:t>
              </a:r>
            </a:p>
          </p:txBody>
        </p:sp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65206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12"/>
            <p:cNvSpPr txBox="1">
              <a:spLocks noChangeArrowheads="1"/>
            </p:cNvSpPr>
            <p:nvPr/>
          </p:nvSpPr>
          <p:spPr bwMode="auto">
            <a:xfrm>
              <a:off x="4364462" y="1409963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实现</a:t>
              </a:r>
            </a:p>
          </p:txBody>
        </p:sp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3305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16"/>
            <p:cNvSpPr txBox="1">
              <a:spLocks noChangeArrowheads="1"/>
            </p:cNvSpPr>
            <p:nvPr/>
          </p:nvSpPr>
          <p:spPr bwMode="auto">
            <a:xfrm>
              <a:off x="7601268" y="1477147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测试</a:t>
              </a:r>
            </a:p>
          </p:txBody>
        </p:sp>
      </p:grpSp>
      <p:sp>
        <p:nvSpPr>
          <p:cNvPr id="26" name="文本框 49"/>
          <p:cNvSpPr txBox="1">
            <a:spLocks noChangeArrowheads="1"/>
          </p:cNvSpPr>
          <p:nvPr/>
        </p:nvSpPr>
        <p:spPr bwMode="auto">
          <a:xfrm>
            <a:off x="636273" y="4119489"/>
            <a:ext cx="3326571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</a:p>
        </p:txBody>
      </p:sp>
      <p:sp>
        <p:nvSpPr>
          <p:cNvPr id="31" name="文本框 49"/>
          <p:cNvSpPr txBox="1">
            <a:spLocks noChangeArrowheads="1"/>
          </p:cNvSpPr>
          <p:nvPr/>
        </p:nvSpPr>
        <p:spPr bwMode="auto">
          <a:xfrm>
            <a:off x="4370566" y="4124499"/>
            <a:ext cx="3326571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</a:p>
        </p:txBody>
      </p:sp>
      <p:sp>
        <p:nvSpPr>
          <p:cNvPr id="32" name="文本框 49"/>
          <p:cNvSpPr txBox="1">
            <a:spLocks noChangeArrowheads="1"/>
          </p:cNvSpPr>
          <p:nvPr/>
        </p:nvSpPr>
        <p:spPr bwMode="auto">
          <a:xfrm>
            <a:off x="8104859" y="4124499"/>
            <a:ext cx="3326571" cy="168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</a:p>
        </p:txBody>
      </p:sp>
      <p:sp>
        <p:nvSpPr>
          <p:cNvPr id="33" name="文本框 49"/>
          <p:cNvSpPr txBox="1">
            <a:spLocks noChangeArrowheads="1"/>
          </p:cNvSpPr>
          <p:nvPr/>
        </p:nvSpPr>
        <p:spPr bwMode="auto">
          <a:xfrm>
            <a:off x="8005562" y="-6552"/>
            <a:ext cx="3638746" cy="166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游戏逻辑和排行榜</a:t>
            </a:r>
            <a:endParaRPr lang="en-US" altLang="zh-CN" sz="2400" dirty="0">
              <a:latin typeface="+mn-ea"/>
              <a:ea typeface="+mn-ea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商城和角色模块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好友邮箱和管理员模块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2" grpId="0"/>
      <p:bldP spid="3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3900" y="10431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数据库修改情况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778770"/>
            <a:ext cx="10744200" cy="330045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4253" y="1143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223" y="982013"/>
            <a:ext cx="6975724" cy="5734998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47421" y="1208709"/>
          <a:ext cx="4261739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名字：玩家信息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描述：玩家个人信息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 用户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uid+Is_Admin+User_Name+Head_Image+User_State+Compassion+Gold+Diamond+Best_Score+Current_Character_Id+Current_Map_Id+User_State+UnSealing_Time+Is_Admin+Head_Image+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798970" y="814539"/>
            <a:ext cx="10743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玩家信息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47420" y="3073988"/>
          <a:ext cx="426173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openId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描述：用户的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38680" y="2739721"/>
            <a:ext cx="9669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用户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uid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47421" y="4471603"/>
          <a:ext cx="426173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Head_Image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描述：用户的头像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798970" y="4103284"/>
            <a:ext cx="10701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用户昵称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08205" y="5754322"/>
          <a:ext cx="4261738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Compassion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描述：体现每日可游玩游戏的次数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913429" y="5477323"/>
            <a:ext cx="8174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爱心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4253" y="1143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107839" y="1181482"/>
          <a:ext cx="399400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4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Gold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描述：游戏内一般货币，可在游玩时获得，用于商店购买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616499" y="862861"/>
            <a:ext cx="9439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金币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107839" y="2653179"/>
          <a:ext cx="399400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4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Diamond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描述：游戏内的特殊货币，用于商店购买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705218" y="2236581"/>
            <a:ext cx="7665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6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钻石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107839" y="4033436"/>
          <a:ext cx="4011683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11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Best_Score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描述：玩家达到的历史最高分数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422625" y="3669782"/>
            <a:ext cx="13821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历史最高分数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1099000" y="5490959"/>
          <a:ext cx="402052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20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Current_ Character 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描述：玩家正在使用的角色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2372260" y="5080898"/>
            <a:ext cx="143247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8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正在使用角色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6583031" y="1181482"/>
          <a:ext cx="396386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63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Current _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Skin_Id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描述：玩家正在使用的皮肤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7847161" y="862861"/>
            <a:ext cx="14356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9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正在使用皮肤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6502444" y="2653179"/>
          <a:ext cx="4044454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4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4592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Current_Map_Id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描述：玩家正在使用的地图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7657484" y="2282301"/>
            <a:ext cx="166807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10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正在使用地图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6509878" y="4033436"/>
          <a:ext cx="403701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37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User_state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描述：账号状态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7800466" y="3669782"/>
            <a:ext cx="13821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11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账号状态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6502444" y="5490959"/>
          <a:ext cx="4044454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4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User_Name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描述：玩家名字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7847161" y="5080897"/>
            <a:ext cx="115288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12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charset="-122"/>
                <a:cs typeface="Times New Roman" panose="02020603050405020304" pitchFamily="18" charset="0"/>
              </a:rPr>
              <a:t>玩家姓名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4907" y="114300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HIPO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" y="1516344"/>
            <a:ext cx="12074933" cy="393348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4902" y="114300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HIPO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图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70247" y="997090"/>
          <a:ext cx="5267960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模块名称：地图选择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1.11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直接调用本模块的上级模块名称：游戏前置功能模块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输入：地图名称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输出：主界面游戏背景更改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与本模块直接关联的数据结构（数据库，数据文卷）：地图信息表，玩家地图信息表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处理描述：更新地图模块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453794" y="991001"/>
          <a:ext cx="5267960" cy="14630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006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模块名称：难度选择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1.12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直接调用本模块的上级模块名称：游戏前置功能模块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输入：难度等价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输出：开始游戏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与本模块直接关联的数据结构（数据库，数据文卷）：难度系数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处理描述：更新游戏中的难度系数变量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70247" y="2788920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模块名称：单击跳跃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1.211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输入：点击屏幕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输出：小鸟向上位移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处理描述：更新游戏中的难度系数变量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453794" y="2788920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模块名称：自动下落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1.212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输出：小鸟自动下位移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处理描述：小鸟位置信息改变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62717" y="4317262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模块名称：水管移动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1.213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输出：水管相左移动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处理描述：水管位置信息发生改变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461325" y="4317262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模块名称：捡金币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1.224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直接调用本模块的上级模块名称：附加逻辑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本模块直接调用的模块名称：碰撞死亡，掉落死亡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输入：小鸟碰撞金币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输出：获得金币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处理描述：本局收获金币数变量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+1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1362" y="66583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详细设计修改情况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41" y="1117550"/>
            <a:ext cx="9454718" cy="358499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界面设计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32" y="806127"/>
            <a:ext cx="2828954" cy="50094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486" y="806127"/>
            <a:ext cx="2871801" cy="500945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pic>
        <p:nvPicPr>
          <p:cNvPr id="5" name="图片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5704" r="11028" b="5773"/>
          <a:stretch>
            <a:fillRect/>
          </a:stretch>
        </p:blipFill>
        <p:spPr>
          <a:xfrm>
            <a:off x="994299" y="1256330"/>
            <a:ext cx="4882718" cy="50823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873875"/>
              </p:ext>
            </p:extLst>
          </p:nvPr>
        </p:nvGraphicFramePr>
        <p:xfrm>
          <a:off x="6096000" y="1441581"/>
          <a:ext cx="5411470" cy="490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11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begin 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判断小鸟避障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=true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Game_Bird.Bird_Topright_X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上水管对应的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)&amp;&amp;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Game_Bird.Bird_Topright_Y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上水管对应的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Game_Bird.Bird_Lowerright_X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下水管对应的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)&amp;&amp;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下水管对应的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地面对应的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屏幕对应的最大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Output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End 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开始游戏主程序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53435160-D73C-4117-98F9-9AB699A0E18A}"/>
              </a:ext>
            </a:extLst>
          </p:cNvPr>
          <p:cNvSpPr txBox="1"/>
          <p:nvPr/>
        </p:nvSpPr>
        <p:spPr>
          <a:xfrm>
            <a:off x="6096000" y="884725"/>
            <a:ext cx="2062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小鸟躲避障碍模块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9060" y="1079038"/>
            <a:ext cx="3591111" cy="49354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5963575" y="1514044"/>
            <a:ext cx="476065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begin 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计算小鸟竖直速度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（小鸟在上升）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Game_Bird.Bird_Risespeed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-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Game_Bird.Bird_Down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*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（小鸟在下降）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Game_Bird.Bird_Down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*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End 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回到游戏主程序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09AFF0-ACB4-4AAA-B9AB-3E28F22647D6}"/>
              </a:ext>
            </a:extLst>
          </p:cNvPr>
          <p:cNvSpPr txBox="1"/>
          <p:nvPr/>
        </p:nvSpPr>
        <p:spPr>
          <a:xfrm>
            <a:off x="6096000" y="894372"/>
            <a:ext cx="158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小鸟跳跃模块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背景调查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20115" y="1210945"/>
            <a:ext cx="45034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 sz="2000"/>
              <a:t>近年来，随着移动网络4G和移动终端性能的不断提高，在手机的众多服务软件模块中，手机游戏吸引了大量的各年龄段群体，每年新玩手机游戏的用户出现暴增的势头，由此给市场带来了巨大商机。</a:t>
            </a:r>
          </a:p>
          <a:p>
            <a:r>
              <a:rPr lang="en-US" altLang="zh-CN" sz="2000"/>
              <a:t>     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0" y="1351280"/>
            <a:ext cx="4874260" cy="32391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0605" y="3590290"/>
            <a:ext cx="42830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        </a:t>
            </a:r>
            <a:r>
              <a:rPr lang="en-US" altLang="zh-CN" sz="2000">
                <a:sym typeface="+mn-ea"/>
              </a:rPr>
              <a:t>手机游戏的普及率非常高，使用的用户年龄层也非常广，小至学龄前儿童，大至退休人员，由此可见，体验手机游戏已经成为人们喜爱的休闲娱乐最重要的方式之一。</a:t>
            </a:r>
            <a:endParaRPr lang="en-US" altLang="zh-CN" sz="2000"/>
          </a:p>
          <a:p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7126605" y="4517390"/>
            <a:ext cx="27743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2013</a:t>
            </a:r>
            <a:r>
              <a:rPr lang="zh-CN" altLang="en-US" sz="1000"/>
              <a:t>年</a:t>
            </a:r>
            <a:r>
              <a:rPr lang="en-US" altLang="zh-CN" sz="1000"/>
              <a:t>-2020</a:t>
            </a:r>
            <a:r>
              <a:rPr lang="zh-CN" altLang="en-US" sz="1000"/>
              <a:t>年中国手机游戏市场规模情况</a:t>
            </a:r>
            <a:r>
              <a:rPr lang="zh-CN" altLang="en-US" sz="1000" baseline="30000">
                <a:solidFill>
                  <a:schemeClr val="tx1"/>
                </a:solidFill>
                <a:uFillTx/>
              </a:rPr>
              <a:t>[</a:t>
            </a:r>
            <a:r>
              <a:rPr lang="en-US" altLang="zh-CN" sz="1000" baseline="30000">
                <a:solidFill>
                  <a:schemeClr val="tx1"/>
                </a:solidFill>
                <a:uFillTx/>
              </a:rPr>
              <a:t>2]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96000" y="2622818"/>
            <a:ext cx="47606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begin 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游戏结算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Game_Gold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if(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&lt; 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Checkpoint){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Game_Gold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End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继续游戏或者回到菜单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2" t="330" r="24186" b="32897"/>
          <a:stretch>
            <a:fillRect/>
          </a:stretch>
        </p:blipFill>
        <p:spPr>
          <a:xfrm>
            <a:off x="601646" y="963023"/>
            <a:ext cx="4893632" cy="51892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1763C4-13FA-4FB2-B6F8-812B65B92A29}"/>
              </a:ext>
            </a:extLst>
          </p:cNvPr>
          <p:cNvSpPr txBox="1"/>
          <p:nvPr/>
        </p:nvSpPr>
        <p:spPr>
          <a:xfrm>
            <a:off x="6096000" y="1239381"/>
            <a:ext cx="158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游戏结算模块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7051" y="6658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用户手册修改情况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48" y="1612002"/>
            <a:ext cx="10202104" cy="363399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7051" y="6658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用户手册修改情况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40" y="763480"/>
            <a:ext cx="8169250" cy="609452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0947" y="66583"/>
            <a:ext cx="3169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测试计划修改情况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581"/>
            <a:ext cx="12192000" cy="295683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8" y="7102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7" y="1196976"/>
            <a:ext cx="4987707" cy="50771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68" y="815743"/>
            <a:ext cx="5074187" cy="54583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5197" y="665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7" y="998279"/>
            <a:ext cx="7077075" cy="53149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591856" y="706873"/>
            <a:ext cx="36001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工具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单元测试：微信云端测试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手测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系统测试：微信云端测试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05197" y="6658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90" y="1450419"/>
            <a:ext cx="10710019" cy="4178023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/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/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周诚信</a:t>
            </a:r>
          </a:p>
        </p:txBody>
      </p:sp>
      <p:sp>
        <p:nvSpPr>
          <p:cNvPr id="12" name="六边形 11"/>
          <p:cNvSpPr/>
          <p:nvPr/>
        </p:nvSpPr>
        <p:spPr>
          <a:xfrm rot="5400000">
            <a:off x="1075193" y="2608783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陈骁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游戏，排行榜，好友，部分管理员功能</a:t>
            </a:r>
          </a:p>
        </p:txBody>
      </p:sp>
      <p:sp>
        <p:nvSpPr>
          <p:cNvPr id="18" name="矩形 17"/>
          <p:cNvSpPr/>
          <p:nvPr/>
        </p:nvSpPr>
        <p:spPr>
          <a:xfrm>
            <a:off x="2771236" y="2793916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商城和角色</a:t>
            </a:r>
          </a:p>
        </p:txBody>
      </p:sp>
      <p:sp>
        <p:nvSpPr>
          <p:cNvPr id="20" name="矩形 19"/>
          <p:cNvSpPr/>
          <p:nvPr/>
        </p:nvSpPr>
        <p:spPr>
          <a:xfrm>
            <a:off x="2771236" y="4345338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邮箱和部分管理员功能</a:t>
            </a:r>
          </a:p>
        </p:txBody>
      </p:sp>
      <p:sp>
        <p:nvSpPr>
          <p:cNvPr id="21" name="六边形 20"/>
          <p:cNvSpPr/>
          <p:nvPr/>
        </p:nvSpPr>
        <p:spPr>
          <a:xfrm rot="5400000">
            <a:off x="1051444" y="417448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李以昕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项目分工</a:t>
            </a:r>
          </a:p>
        </p:txBody>
      </p:sp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7505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代码规范更改情况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2185737"/>
            <a:ext cx="10725912" cy="21875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97705" y="2728595"/>
            <a:ext cx="7334250" cy="3097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2765" y="922020"/>
            <a:ext cx="112991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en-US" altLang="zh-CN" dirty="0">
                <a:cs typeface="+mn-lt"/>
              </a:rPr>
              <a:t> </a:t>
            </a:r>
            <a:r>
              <a:rPr lang="zh-CN" altLang="en-US" sz="2000" dirty="0">
                <a:cs typeface="+mn-lt"/>
              </a:rPr>
              <a:t>一些聊天软件如：微信，qq等衍生出的小游戏，在手机游戏用户中占较大比例。调查中，年龄8岁以下的用户中，40.5%在微信上玩游戏，从未玩过其他手机游戏</a:t>
            </a:r>
            <a:r>
              <a:rPr lang="en-US" altLang="zh-CN" sz="2000" baseline="30000" dirty="0">
                <a:cs typeface="+mn-lt"/>
              </a:rPr>
              <a:t>[3]</a:t>
            </a:r>
            <a:r>
              <a:rPr lang="zh-CN" altLang="en-US" sz="2000" dirty="0">
                <a:cs typeface="+mn-lt"/>
              </a:rPr>
              <a:t>。</a:t>
            </a:r>
          </a:p>
          <a:p>
            <a:r>
              <a:rPr lang="zh-CN" altLang="en-US" sz="2000" dirty="0">
                <a:cs typeface="+mn-lt"/>
              </a:rPr>
              <a:t>       在多种下载游戏的渠道中，通过微信和qq等聊天软件下载游戏的比例为66.9%</a:t>
            </a:r>
            <a:r>
              <a:rPr lang="en-US" altLang="zh-CN" sz="2000" baseline="30000" dirty="0">
                <a:cs typeface="+mn-lt"/>
              </a:rPr>
              <a:t> [3] </a:t>
            </a:r>
            <a:r>
              <a:rPr lang="zh-CN" altLang="en-US" sz="2000" dirty="0">
                <a:cs typeface="+mn-lt"/>
              </a:rPr>
              <a:t>，因为其方便和快捷性也是游戏玩家喜欢此下载方式的重要原因。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数据研究</a:t>
            </a:r>
          </a:p>
        </p:txBody>
      </p:sp>
      <p:sp>
        <p:nvSpPr>
          <p:cNvPr id="45" name="矩形 44"/>
          <p:cNvSpPr/>
          <p:nvPr/>
        </p:nvSpPr>
        <p:spPr>
          <a:xfrm>
            <a:off x="635635" y="2677160"/>
            <a:ext cx="3882390" cy="3200400"/>
          </a:xfrm>
          <a:prstGeom prst="rect">
            <a:avLst/>
          </a:prstGeom>
          <a:solidFill>
            <a:srgbClr val="8CC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4400" b="1" spc="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2635" y="2846705"/>
            <a:ext cx="36283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      </a:t>
            </a:r>
            <a:r>
              <a:rPr lang="zh-CN" altLang="en-US" sz="2000" dirty="0"/>
              <a:t>考虑到科技发展改变生活，我们的日常生活中碎片化的时间比较多，因此我们打算制作一款轻松简单的小游戏，门槛低，因此低年龄段的孩童也可以通过游玩来体验快乐。因为微信里衍生的小游戏更便捷受众更广，所以我们选择用</a:t>
            </a:r>
            <a:r>
              <a:rPr lang="zh-CN" altLang="en-US" sz="2000" dirty="0">
                <a:solidFill>
                  <a:srgbClr val="7030A0"/>
                </a:solidFill>
              </a:rPr>
              <a:t>微信小游戏</a:t>
            </a:r>
            <a:r>
              <a:rPr lang="zh-CN" altLang="en-US" sz="2000" dirty="0"/>
              <a:t>来实现这个小游戏。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799528"/>
            <a:ext cx="8648700" cy="55149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4" y="728825"/>
            <a:ext cx="5861456" cy="42959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75" y="3874039"/>
            <a:ext cx="6383045" cy="283251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04986" y="1216241"/>
            <a:ext cx="42435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我们项目组一共进行了两次代码走查，在代码走查中发现了诸多的问题。</a:t>
            </a:r>
            <a:endParaRPr lang="en-US" altLang="zh-CN" sz="2000" dirty="0"/>
          </a:p>
          <a:p>
            <a:r>
              <a:rPr lang="en-US" altLang="zh-CN" sz="2000" dirty="0"/>
              <a:t>       </a:t>
            </a:r>
            <a:r>
              <a:rPr lang="zh-CN" altLang="en-US" sz="2000" dirty="0"/>
              <a:t>我们修改了部分的代码错误，但是有些错误代码根深蒂固，发现时已经无法更改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7507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程序清单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更改情况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84" y="2508309"/>
            <a:ext cx="9330431" cy="170813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代码清单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28040" y="1207491"/>
          <a:ext cx="5267960" cy="164592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全局变量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Global_Variable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请求调用云函数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Global_WeChat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图片加载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Cloud_Image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场景跳转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Jump_Scene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加载资源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Loading_Base_Resouce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更换角色图片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Change_Bird_Image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28040" y="3057622"/>
          <a:ext cx="5267960" cy="73152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微信登录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WX_Login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828040" y="4109601"/>
          <a:ext cx="5267960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难度选择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Change_Difficult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地图选择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Change_Map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游戏加载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Loading_Game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418284" y="815532"/>
          <a:ext cx="5267960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小鸟动作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Bird_Action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游戏进程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金币逻辑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Gold_Action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金币数据显示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Gold_Show_Action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水管显示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Waterpipe_Action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6418284" y="2373286"/>
          <a:ext cx="5267960" cy="73152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结算成绩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Global_Variable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6418284" y="3294235"/>
          <a:ext cx="5267960" cy="20116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好友列表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Show_Friend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Loading_Friends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接受奖励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发放奖励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Awards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一键全部已读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Read_All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删除已读邮件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异常警告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Email_Warning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828040" y="5334720"/>
          <a:ext cx="5267960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加载角色预览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Character_Information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角色购买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Buy_Character_Sure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6418284" y="5489883"/>
          <a:ext cx="5267960" cy="10972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封号提示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Closure_Tip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功能未开放提示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功能未开放提示关闭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Tip_Close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代码清单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436040" y="3434770"/>
          <a:ext cx="5267960" cy="128016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加载角色预览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Loading_Role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拥有角色信息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Have_Character_Information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更换角色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Change_Character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436040" y="4986470"/>
          <a:ext cx="5267960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加载世界排行榜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加载玩家成绩信息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My_Rank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取消举报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Report_Cancel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确定举报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Report_Confirm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举报界面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Report_User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6436040" y="298417"/>
          <a:ext cx="5267960" cy="2926080"/>
        </p:xfrm>
        <a:graphic>
          <a:graphicData uri="http://schemas.openxmlformats.org/drawingml/2006/table">
            <a:tbl>
              <a:tblPr firstRow="1" firstCol="1" bandRow="1"/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游戏难度系数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Game_Difficulty_Local_Varible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跳转难度界面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Jump_DIfficulty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排行榜界面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Rank_Local_Variable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举报界面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Report_Local_Variable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商店角色界面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Shop_Character_Local_Varible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玩家拥有角色界面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User_Have_Character_Local_Varible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管理员界面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Account_Management_Local_Varible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邮箱界面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Email_Local_Varible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248068" y="707038"/>
          <a:ext cx="5824258" cy="5835807"/>
        </p:xfrm>
        <a:graphic>
          <a:graphicData uri="http://schemas.openxmlformats.org/drawingml/2006/table">
            <a:tbl>
              <a:tblPr firstRow="1" firstCol="1" bandRow="1"/>
              <a:tblGrid>
                <a:gridCol w="1908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6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8252">
                <a:tc gridSpan="3"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源代码清单概述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252">
                <a:tc gridSpan="3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模块名称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程序名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Game_Settlement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加载小鸟图片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Loading_Bird_Image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加载游戏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Loading_Game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加载世界排行榜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Loading_World_Rank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商店购买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Shop_Buy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接受奖励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发放奖励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Awards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一键删除已读邮件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已读邮件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已读全部邮件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Read_All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异常警告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Email_Warning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加载全部邮件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加载全部被举报列表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Loading_All_Reported_Users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加载全体用户列表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Loading_All_User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加载举报用户列表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Loading_Report_User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更新当前角色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Updating_Current_Character_id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更新申诉信息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Uploading_Appeal_Information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更新被举报列表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Uploading_Reported_Information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更新时间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Uploading_Restores_Time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882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举报邮件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Email_Report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05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5660" y="95435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测试文档更改情况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80" y="1832727"/>
            <a:ext cx="10638839" cy="3848982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界面交互单元测试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099606" y="816437"/>
          <a:ext cx="5992785" cy="5669280"/>
        </p:xfrm>
        <a:graphic>
          <a:graphicData uri="http://schemas.openxmlformats.org/drawingml/2006/table">
            <a:tbl>
              <a:tblPr firstRow="1" firstCol="1" bandRow="1"/>
              <a:tblGrid>
                <a:gridCol w="683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7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8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0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8967">
                <a:tc gridSpan="6"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用于测试的计算机软硬系统及其配置：</a:t>
                      </a:r>
                    </a:p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序号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测试用例或内容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详见测试用例表格）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预期结果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实测结果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备注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开始游戏前难度选择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成功进入游戏并且游戏难度体现正确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452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开始游戏前地图选择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成功进入游戏并且地图体现正确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未能完全满足要求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一张地图尚未能正确显示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开始游戏前角色选择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成功进入游戏并且小鸟角色体现正确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开始游戏前皮肤选择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成功进入游戏并且皮肤角色体现正确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功能尚未实现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7936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游戏逻辑：小鸟起落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zh-C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小鸟在玩家不操作的情况下自动下落；小鸟在玩家点击后上升一段距离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游戏逻辑：小鸟死亡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触发死亡机制后游戏结束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游戏逻辑：获得金币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小鸟触碰到金币以后金币计数增加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游戏逻辑：金币产生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屏幕上随机在空白处生成金币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游戏结算：结算界面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游戏结束后进入结算界面，显示相应数据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游戏结算：金币增加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玩家的金币数据更新，金币增加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游戏结算：分数更新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玩家的历史数据分数更新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8967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进入好友界面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界面跳转至好友界面，正确显示好友列表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满足要求</a:t>
                      </a: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2637" marR="5263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9292701" y="4501232"/>
            <a:ext cx="240806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对于交互界面界面，因为涉及到了前端渲染的问题，所以没有办法使用程序进行测试，为此，我们决定进行手动测试。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连接函数单元测试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421462" y="2186698"/>
          <a:ext cx="6539551" cy="4382782"/>
        </p:xfrm>
        <a:graphic>
          <a:graphicData uri="http://schemas.openxmlformats.org/drawingml/2006/table">
            <a:tbl>
              <a:tblPr firstRow="1" firstCol="1" bandRow="1"/>
              <a:tblGrid>
                <a:gridCol w="155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8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8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697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函数名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测试结果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登录注册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WeChat.onRegisterUser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加载资源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WeChat.Loading_Resources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WeChat.Game_Settlement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加载世界排名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WeChat.Loading_World_Rank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上传举报列表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WeChat.Uploading_Reported_Information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获取角色信息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获取商店信息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WeChat.Loading_Shop_Character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商店购买更新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WeChat.Buy_Character_Update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下载小鸟图片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WeChat.Loading_Bird_Image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697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修改当前使用角色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WeChat.Updating_Current_Character_id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加载个人邮箱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加载全部邮箱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WeChat.Loading_All_Email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全部邮件已读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WeChat.Read_All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删除已读邮件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3488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已读单个邮件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WeChat.Read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214307" y="1158615"/>
            <a:ext cx="332246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微信小游戏在调用云函数时，需要编写专门的请求格式去调用云函数，为了测试这一部分代码，我们没有找到专门的测试工具，于是我们编写了专门的按钮来辅助测试云函数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云函数单元测试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8379799" y="2875995"/>
            <a:ext cx="3173730" cy="3733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6771" y="1012924"/>
            <a:ext cx="1063766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对于云函数的测试，测试工具主要是选择了微信云开发自带的云函数云端测试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云端测试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能够测试云函数的开始时间，运行时长，计费时长，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shi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否调用完成，内存使用，请求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，调用状态，返回结果，调用日志等等属性。本文将通过罗列表格的形式，对云函数进行测试，具体的测试结果请参照附件中“云函数测试报告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.xlsx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”。</a:t>
            </a:r>
          </a:p>
          <a:p>
            <a:endParaRPr lang="zh-CN" altLang="en-US" sz="2000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258694" y="2875995"/>
          <a:ext cx="5710275" cy="3564962"/>
        </p:xfrm>
        <a:graphic>
          <a:graphicData uri="http://schemas.openxmlformats.org/drawingml/2006/table">
            <a:tbl>
              <a:tblPr firstRow="1" firstCol="1" bandRow="1"/>
              <a:tblGrid>
                <a:gridCol w="1595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8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5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082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函数名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测试结果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接收邮件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Accept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发放邮件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Awards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取消封停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Cancel_Closure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封停账号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Closure_Account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Delete_Read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反馈邮件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Email_Report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警告邮件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Email_Warning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游戏结算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Game_Settlement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584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处理举报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Handle_Reported_User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下载所有邮件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Loading_All_Email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584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下载所有被举报人信息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Loading_All_Reported_Users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下载所有玩家信息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09600" algn="just"/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Loading_All_User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正确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周诚信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目标确定</a:t>
            </a:r>
          </a:p>
        </p:txBody>
      </p:sp>
      <p:sp>
        <p:nvSpPr>
          <p:cNvPr id="26" name="KSO_Shape"/>
          <p:cNvSpPr/>
          <p:nvPr/>
        </p:nvSpPr>
        <p:spPr bwMode="auto">
          <a:xfrm>
            <a:off x="10578776" y="4876730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10601806" y="4016651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10601853" y="3134102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0546061" y="227152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目标人群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28139" y="2139518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20-30</a:t>
            </a:r>
            <a:r>
              <a:rPr lang="zh-CN" altLang="en-US" dirty="0"/>
              <a:t>岁有较多碎片时间的人群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7152569" y="10322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游戏特点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00784" y="2017557"/>
            <a:ext cx="3334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、游戏单局时间短，可以充分利用碎片化时间。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、游戏操作简单、便于上手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、游戏存在随机性，易保持新鲜感。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、将简单游戏和角色养成系统相结合</a:t>
            </a:r>
            <a:endParaRPr lang="en-US" altLang="zh-CN" dirty="0"/>
          </a:p>
        </p:txBody>
      </p:sp>
      <p:sp>
        <p:nvSpPr>
          <p:cNvPr id="20" name="矩形 19"/>
          <p:cNvSpPr/>
          <p:nvPr/>
        </p:nvSpPr>
        <p:spPr>
          <a:xfrm>
            <a:off x="2279924" y="3764468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运行平台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18600" y="4692064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微信小游戏</a:t>
            </a:r>
            <a:endParaRPr lang="en-US" altLang="zh-CN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202" y="4156289"/>
            <a:ext cx="42195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单元测试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81160" y="372283"/>
            <a:ext cx="202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云函数测试用例表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07" y="1109632"/>
            <a:ext cx="8506842" cy="5073017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集成测试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62735" y="1020353"/>
            <a:ext cx="46698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在集成测试中，我们参照白盒测试规则，绘制了流图，更好的体现测试过程</a:t>
            </a:r>
            <a:endParaRPr lang="en-US" altLang="zh-CN" sz="2000" dirty="0"/>
          </a:p>
          <a:p>
            <a:r>
              <a:rPr lang="en-US" altLang="zh-CN" sz="2000" dirty="0"/>
              <a:t>       </a:t>
            </a:r>
            <a:r>
              <a:rPr lang="zh-CN" altLang="en-US" sz="2000" dirty="0"/>
              <a:t>首先，按照界面绘制了一张总体的流图，去评估环形复杂度，之后，我们对流图进行拆解，划分出一张张下的流图，进行测试</a:t>
            </a:r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1206" y="2265242"/>
            <a:ext cx="6191849" cy="45927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7623375" y="1931248"/>
            <a:ext cx="2195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管理员模块的流图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集成测试</a:t>
            </a:r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05749" y="4601651"/>
            <a:ext cx="1914617" cy="212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97018" y="2243208"/>
            <a:ext cx="4223348" cy="47168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71634" y="1704514"/>
          <a:ext cx="6282432" cy="4987170"/>
        </p:xfrm>
        <a:graphic>
          <a:graphicData uri="http://schemas.openxmlformats.org/drawingml/2006/table">
            <a:tbl>
              <a:tblPr firstRow="1" firstCol="1" bandRow="1"/>
              <a:tblGrid>
                <a:gridCol w="962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38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7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测试编号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006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模块名称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角色购买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建立日期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2020/1/10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建立人员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周诚信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修改日期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2020/1/20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定义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测试购买功能是否正常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用例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sz="11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玩家点击购买角色，金币充足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8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预期情况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提示购买成功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88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角色界面能够成功查询到该角色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实际情况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购买成功，在角色界面能够找到该角色。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结论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功能整体无错误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用例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玩家点击购买角色，金币不足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18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预期情况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提示购买失败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88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角色界面不能够成功查询到该角色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实际情况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购买失败，且在界面中找不到该角色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结论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功能整体无错误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用例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玩家点击购买角色，购买角色已经拥有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18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预期情况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1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提示购买失败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188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等线" panose="02010600030101010101" charset="-122"/>
                        </a:rPr>
                        <a:t>2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角色界面能够成功查询到该角色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93784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实际情况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购买失败，且在界面中找不到该角色</a:t>
                      </a: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1882">
                <a:tc>
                  <a:txBody>
                    <a:bodyPr/>
                    <a:lstStyle/>
                    <a:p>
                      <a:pPr algn="l" fontAlgn="ctr"/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结论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fontAlgn="ctr"/>
                      <a:r>
                        <a:rPr lang="zh-CN" sz="11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等线" panose="02010600030101010101" charset="-122"/>
                        </a:rPr>
                        <a:t>功能整体无错误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8720" marR="8720" marT="87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3193743" y="1006852"/>
            <a:ext cx="7044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对于测试的最终结果，我们汇集成了一份份测试报告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035034" y="1873876"/>
            <a:ext cx="20707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购买角色的流图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系统测试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17516" y="864663"/>
            <a:ext cx="4156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系统测试工具：微信小游戏云测试服务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63" y="1245363"/>
            <a:ext cx="9320074" cy="28142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2268"/>
            <a:ext cx="12192000" cy="2875732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sp>
        <p:nvSpPr>
          <p:cNvPr id="4" name="Pentagon 35"/>
          <p:cNvSpPr/>
          <p:nvPr/>
        </p:nvSpPr>
        <p:spPr>
          <a:xfrm>
            <a:off x="5318847" y="2440027"/>
            <a:ext cx="1863375" cy="940280"/>
          </a:xfrm>
          <a:prstGeom prst="homePlate">
            <a:avLst>
              <a:gd name="adj" fmla="val 29885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沈文燕</a:t>
            </a:r>
            <a:endParaRPr lang="en-US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5" name="Pentagon 66"/>
          <p:cNvSpPr/>
          <p:nvPr/>
        </p:nvSpPr>
        <p:spPr>
          <a:xfrm>
            <a:off x="2137751" y="820879"/>
            <a:ext cx="1863375" cy="952030"/>
          </a:xfrm>
          <a:prstGeom prst="homePlate">
            <a:avLst>
              <a:gd name="adj" fmla="val 28209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吴卓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" name="Pentagon 69"/>
          <p:cNvSpPr/>
          <p:nvPr/>
        </p:nvSpPr>
        <p:spPr>
          <a:xfrm>
            <a:off x="8499943" y="820880"/>
            <a:ext cx="1863375" cy="952030"/>
          </a:xfrm>
          <a:prstGeom prst="homePlate">
            <a:avLst>
              <a:gd name="adj" fmla="val 30723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岑盛泽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Pentagon 70"/>
          <p:cNvSpPr/>
          <p:nvPr/>
        </p:nvSpPr>
        <p:spPr>
          <a:xfrm>
            <a:off x="2137751" y="2440027"/>
            <a:ext cx="1863375" cy="988973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朱涵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8" name="Pentagon 71"/>
          <p:cNvSpPr/>
          <p:nvPr/>
        </p:nvSpPr>
        <p:spPr>
          <a:xfrm>
            <a:off x="8499943" y="2426990"/>
            <a:ext cx="1863375" cy="940280"/>
          </a:xfrm>
          <a:prstGeom prst="homePlate">
            <a:avLst>
              <a:gd name="adj" fmla="val 29885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陈正祎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9" name="TextBox 75"/>
          <p:cNvSpPr txBox="1"/>
          <p:nvPr/>
        </p:nvSpPr>
        <p:spPr>
          <a:xfrm>
            <a:off x="4180099" y="2308137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Pentagon 70"/>
          <p:cNvSpPr/>
          <p:nvPr/>
        </p:nvSpPr>
        <p:spPr>
          <a:xfrm>
            <a:off x="5318847" y="820879"/>
            <a:ext cx="1863375" cy="951791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刘书宇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7" name="Pentagon 70"/>
          <p:cNvSpPr/>
          <p:nvPr/>
        </p:nvSpPr>
        <p:spPr>
          <a:xfrm>
            <a:off x="2137751" y="4096118"/>
            <a:ext cx="1863375" cy="988973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赵正一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2" y="2562825"/>
            <a:ext cx="5741232" cy="410319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5910"/>
            <a:ext cx="5604884" cy="379018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46" y="2478405"/>
            <a:ext cx="5591414" cy="4265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060" y="5894"/>
            <a:ext cx="6190107" cy="4605158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确认测试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21166" y="1238360"/>
          <a:ext cx="5267960" cy="2426970"/>
        </p:xfrm>
        <a:graphic>
          <a:graphicData uri="http://schemas.openxmlformats.org/drawingml/2006/table">
            <a:tbl>
              <a:tblPr firstRow="1" firstCol="1" bandRow="1"/>
              <a:tblGrid>
                <a:gridCol w="1316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用户名称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杨枨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用户类型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最终用户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访谈时间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2020/1/19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访谈提点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理四</a:t>
                      </a: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504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用户意见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7770">
                <a:tc gridSpan="4">
                  <a:txBody>
                    <a:bodyPr/>
                    <a:lstStyle/>
                    <a:p>
                      <a:pPr algn="l"/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用户总体感觉小游戏表现良好，但是认为不存在封号不存在闭环，应该给被封号人一个申诉的机会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98" y="1238360"/>
            <a:ext cx="3018824" cy="53286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212" y="3998511"/>
            <a:ext cx="3619500" cy="218122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06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61" y="1582786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1536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项目中的经验和教训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69634" y="1067941"/>
            <a:ext cx="704443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1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可行性研究不够充分，没有对所有的需求都进行充分的调研，实际项目实现上走的很艰难，甚至在实现阶段过半，才发现部分功能无法实现，例如好友排行榜和好友界面因为子域的原因，无法共存。不得已之下只能合并子域，只保留了好友功能。还有例如赠送爱心的问题，经过实践，发现该功能难以实现，最够无法完成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 2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对开发工具的了解太少，开发到一半才发现微信开发者工具的原生框架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Beta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的使用文档太少，无法完成开发工作，最终只能更换为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cocos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游戏引擎，游戏引擎和微信开发者工具的联合开发堪称双倍的痛苦。首先，在学习成本上就有了较大的提升，第二联合开发丧失了开发工具应有的便利性，无法使用进行实施调试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</a:p>
          <a:p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、对于实力认知不够清晰，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对于过于高估我们项目组的实力，导致前期设定的许多功能都没有办法完成。不得已之下只能删改功能。例如原定的购买皮肤和地图功能就被删除了。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467" y="1243334"/>
            <a:ext cx="3029366" cy="53684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游戏选择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47692" y="2605340"/>
            <a:ext cx="4467225" cy="419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     Flappy Bird</a:t>
            </a:r>
            <a:r>
              <a:rPr kumimoji="1"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[3]</a:t>
            </a:r>
            <a:r>
              <a:rPr kumimoji="1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是由一位越南的程序员开发的一个小游戏</a:t>
            </a:r>
            <a:r>
              <a:rPr kumimoji="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，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适合消磨零碎时间，游戏因未知原因下架。但是，在各种应用商店中有许多复制版飞翔的小鸟。单单在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app store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中搜索“飞翔的小鸟”，这一关键词就可以发现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2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款“小鸟游戏”，</a:t>
            </a:r>
            <a:endParaRPr kumimoji="1"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我们项目组的也有同学曾使用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App Inventor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开发了一款飞翔的小鸟游戏。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6" name="KSO_Shape"/>
          <p:cNvSpPr/>
          <p:nvPr/>
        </p:nvSpPr>
        <p:spPr bwMode="auto">
          <a:xfrm>
            <a:off x="4314667" y="652392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3382657" y="591143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2446079" y="640774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462552" y="575759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00090" y="3481982"/>
            <a:ext cx="2780030" cy="21424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656580" y="6013369"/>
            <a:ext cx="2780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</a:t>
            </a:r>
            <a:r>
              <a:rPr lang="zh-CN" altLang="en-US" dirty="0"/>
              <a:t>飞翔的小鸟游戏截图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45" y="446405"/>
            <a:ext cx="2695575" cy="26466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37300" y="3145790"/>
            <a:ext cx="224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游戏概念图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640" y="446405"/>
            <a:ext cx="2859405" cy="19354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531667" y="2579370"/>
            <a:ext cx="166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开发者 阮哈东</a:t>
            </a: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"/>
          <a:stretch>
            <a:fillRect/>
          </a:stretch>
        </p:blipFill>
        <p:spPr>
          <a:xfrm>
            <a:off x="9463446" y="2947670"/>
            <a:ext cx="1937456" cy="33377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972231" y="6366854"/>
            <a:ext cx="278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app store </a:t>
            </a:r>
            <a:r>
              <a:rPr lang="zh-CN" altLang="en-US" dirty="0"/>
              <a:t>的搜索结果</a:t>
            </a:r>
          </a:p>
        </p:txBody>
      </p:sp>
      <p:sp>
        <p:nvSpPr>
          <p:cNvPr id="7" name="矩形 6"/>
          <p:cNvSpPr/>
          <p:nvPr/>
        </p:nvSpPr>
        <p:spPr>
          <a:xfrm>
            <a:off x="549917" y="874776"/>
            <a:ext cx="4871085" cy="1442085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79482" y="999871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31536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项目中的经验和教训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BF16B0-27B5-440D-8772-9E19E5799A2E}"/>
              </a:ext>
            </a:extLst>
          </p:cNvPr>
          <p:cNvSpPr txBox="1"/>
          <p:nvPr/>
        </p:nvSpPr>
        <p:spPr>
          <a:xfrm>
            <a:off x="2536054" y="2619783"/>
            <a:ext cx="711989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团队过于以我为中心，在早些项目阶段中，我主导设计了较多的工作，但是另一方面，团队的沟通度不够，他们没有很好地理解我们的工作，导致项目在进展上出现了诸多地不顺以及磨合上的问题</a:t>
            </a:r>
            <a:endParaRPr lang="en-US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1665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06156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对组员的评价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75283640"/>
              </p:ext>
            </p:extLst>
          </p:nvPr>
        </p:nvGraphicFramePr>
        <p:xfrm>
          <a:off x="307942" y="1589341"/>
          <a:ext cx="11576116" cy="34356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88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8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991"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 dirty="0">
                          <a:solidFill>
                            <a:schemeClr val="tx1"/>
                          </a:solidFill>
                          <a:effectLst/>
                        </a:rPr>
                        <a:t>成员</a:t>
                      </a:r>
                      <a:endParaRPr lang="zh-CN" sz="2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0" kern="100">
                          <a:solidFill>
                            <a:schemeClr val="tx1"/>
                          </a:solidFill>
                          <a:effectLst/>
                        </a:rPr>
                        <a:t>评价</a:t>
                      </a:r>
                      <a:endParaRPr lang="zh-CN" sz="2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7965">
                <a:tc>
                  <a:txBody>
                    <a:bodyPr/>
                    <a:lstStyle/>
                    <a:p>
                      <a:pPr algn="ctr"/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周诚信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项目经理，第一次开发一个完整的软件项目，较缺乏经验，对项目的可行性研究不够深入，没有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及时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发现项目中的诸多大坑，导致了项目实际实现中的层层问题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974">
                <a:tc>
                  <a:txBody>
                    <a:bodyPr/>
                    <a:lstStyle/>
                    <a:p>
                      <a:pPr algn="ctr"/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李以昕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项目开发组成员，积极参与项目，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没有</a:t>
                      </a:r>
                      <a:r>
                        <a:rPr lang="en-US" alt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web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基础，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开发能力稍有欠缺，应该多加磨砺自己的水平。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974">
                <a:tc>
                  <a:txBody>
                    <a:bodyPr/>
                    <a:lstStyle/>
                    <a:p>
                      <a:pPr algn="ctr"/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陈骁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项目开发组成员，积极参与项目，工作认真，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及时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完成任务。但是审美水平有待提高，任务的完成质量</a:t>
                      </a:r>
                      <a:r>
                        <a:rPr lang="zh-CN" alt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较差</a:t>
                      </a:r>
                      <a:r>
                        <a:rPr lang="zh-CN" sz="2000" b="0" kern="100" dirty="0">
                          <a:solidFill>
                            <a:schemeClr val="tx1"/>
                          </a:solidFill>
                          <a:effectLst/>
                        </a:rPr>
                        <a:t>。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06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50048" y="1582786"/>
            <a:ext cx="1580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其他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874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会议纪要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793" y="1091953"/>
            <a:ext cx="6415934" cy="557961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8740" y="1091953"/>
            <a:ext cx="7044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项目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一共提交了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次会议纪要</a:t>
            </a:r>
            <a:endParaRPr lang="zh-CN" altLang="en-US" sz="20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90" y="1915718"/>
            <a:ext cx="2998213" cy="4461029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8740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团建活动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746" y="1020803"/>
            <a:ext cx="2858230" cy="32665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48" y="1020803"/>
            <a:ext cx="1837898" cy="32493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177" y="3429000"/>
            <a:ext cx="4166586" cy="312494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874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参考文献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21824" y="1261411"/>
            <a:ext cx="50794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原有文档</a:t>
            </a:r>
            <a:r>
              <a:rPr lang="zh-CN" altLang="en-US" dirty="0"/>
              <a:t>：</a:t>
            </a:r>
            <a:endParaRPr lang="en-US" altLang="zh-CN" dirty="0"/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[1]GB+T-8567-2006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计算机软件文档编制规范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11 -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软件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结构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设计说明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(SDD)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[2]SE2020-G17-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项目介绍正式版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1.0.docx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[3]SE2020-G17-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项目计划书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1.7.docx</a:t>
            </a: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[3]SE2020-G17-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项目甘特图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1.8.docx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[4]SE2020-G17-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可行性分析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1.3.docx</a:t>
            </a:r>
            <a:endParaRPr lang="zh-CN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[5]SE2020-G17-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软件需求说明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1.3.docx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  [6]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系统设计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结构设计</a:t>
            </a:r>
            <a:r>
              <a:rPr lang="en-US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说明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[7]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结构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设计说明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1.4.docx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[8]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数据库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顶层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设计说明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(DBDD)1.3.docx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[9]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软件测试计划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(STP)1.2.docx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[10]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数据库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顶层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设计说明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(DBDD)1.3.docx</a:t>
            </a:r>
          </a:p>
          <a:p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[11]</a:t>
            </a:r>
            <a:r>
              <a:rPr lang="en-US" altLang="zh-CN" sz="18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SE2020-G17-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</a:rPr>
              <a:t>软件测试报告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(STR)1.2.docx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190696" y="3429000"/>
            <a:ext cx="560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书籍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《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软件工程导论（第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版）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张海藩，牟永敏编著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96000" y="1261411"/>
            <a:ext cx="5607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文献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[12]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锐减知识的店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软件工程 软件体系结构 百度文库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[OL/DB] [2020-04-29] (2020-11-29)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软件工程 软件体系结构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-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百度文库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(baidu.com)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[13]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xjCherie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HIPO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图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CSDN[OL/DB] [2014-11-20](2020-11-30)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170,&quot;width&quot;:1698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10,&quot;width&quot;:720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595,&quot;width&quot;:490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1bf2c78-a8af-46ae-a6e7-688be8a3697e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6358</Words>
  <Application>Microsoft Office PowerPoint</Application>
  <PresentationFormat>宽屏</PresentationFormat>
  <Paragraphs>1159</Paragraphs>
  <Slides>95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109" baseType="lpstr">
      <vt:lpstr>Source Han Sans CN</vt:lpstr>
      <vt:lpstr>DengXian</vt:lpstr>
      <vt:lpstr>等线 Light</vt:lpstr>
      <vt:lpstr>隶书</vt:lpstr>
      <vt:lpstr>思源黑体 CN Bold</vt:lpstr>
      <vt:lpstr>思源黑体 CN Regular</vt:lpstr>
      <vt:lpstr>宋体</vt:lpstr>
      <vt:lpstr>微软雅黑</vt:lpstr>
      <vt:lpstr>Arial</vt:lpstr>
      <vt:lpstr>Arial Black</vt:lpstr>
      <vt:lpstr>Calibri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周 诚信</cp:lastModifiedBy>
  <cp:revision>995</cp:revision>
  <dcterms:created xsi:type="dcterms:W3CDTF">2018-06-17T04:53:00Z</dcterms:created>
  <dcterms:modified xsi:type="dcterms:W3CDTF">2021-01-21T06:40:25Z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